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3" r:id="rId5"/>
  </p:sldMasterIdLst>
  <p:notesMasterIdLst>
    <p:notesMasterId r:id="rId6"/>
  </p:notesMasterIdLst>
  <p:sldIdLst>
    <p:sldId id="256" r:id="rId7"/>
    <p:sldId id="257" r:id="rId8"/>
    <p:sldId id="258" r:id="rId9"/>
    <p:sldId id="259" r:id="rId10"/>
    <p:sldId id="260" r:id="rId11"/>
  </p:sldIdLst>
  <p:sldSz cy="5143500" cx="9144000"/>
  <p:notesSz cx="6858000" cy="9144000"/>
  <p:embeddedFontLst>
    <p:embeddedFont>
      <p:font typeface="Helvetica Neue"/>
      <p:regular r:id="rId12"/>
      <p:bold r:id="rId13"/>
      <p:italic r:id="rId14"/>
      <p:boldItalic r:id="rId15"/>
    </p:embeddedFont>
    <p:embeddedFont>
      <p:font typeface="Arial Black"/>
      <p:regular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898DE8B-0AA5-45C8-BF42-09F8A71688AB}">
  <a:tblStyle styleId="{F898DE8B-0AA5-45C8-BF42-09F8A71688AB}"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font" Target="fonts/HelveticaNeue-bold.fntdata"/><Relationship Id="rId12" Type="http://schemas.openxmlformats.org/officeDocument/2006/relationships/font" Target="fonts/HelveticaNeue-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font" Target="fonts/HelveticaNeue-boldItalic.fntdata"/><Relationship Id="rId14" Type="http://schemas.openxmlformats.org/officeDocument/2006/relationships/font" Target="fonts/HelveticaNeue-italic.fntdata"/><Relationship Id="rId16" Type="http://schemas.openxmlformats.org/officeDocument/2006/relationships/font" Target="fonts/ArialBlack-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pi.weather.gov/alerts?zone=AKZ019" TargetMode="External"/><Relationship Id="rId3" Type="http://schemas.openxmlformats.org/officeDocument/2006/relationships/hyperlink" Target="https://www.weather.gov/documentation/services-web-api#/default/alerts_query"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 name="Shape 25"/>
        <p:cNvGrpSpPr/>
        <p:nvPr/>
      </p:nvGrpSpPr>
      <p:grpSpPr>
        <a:xfrm>
          <a:off x="0" y="0"/>
          <a:ext cx="0" cy="0"/>
          <a:chOff x="0" y="0"/>
          <a:chExt cx="0" cy="0"/>
        </a:xfrm>
      </p:grpSpPr>
      <p:sp>
        <p:nvSpPr>
          <p:cNvPr id="26" name="Google Shape;26;gfa84476d1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https://api.weather.gov/alerts?zone=AKZ019</a:t>
            </a:r>
            <a:endParaRPr/>
          </a:p>
          <a:p>
            <a:pPr indent="0" lvl="0" marL="0" rtl="0" algn="l">
              <a:lnSpc>
                <a:spcPct val="100000"/>
              </a:lnSpc>
              <a:spcBef>
                <a:spcPts val="0"/>
              </a:spcBef>
              <a:spcAft>
                <a:spcPts val="0"/>
              </a:spcAft>
              <a:buSzPts val="1100"/>
              <a:buNone/>
            </a:pPr>
            <a:r>
              <a:rPr lang="en" u="sng">
                <a:solidFill>
                  <a:schemeClr val="hlink"/>
                </a:solidFill>
                <a:hlinkClick r:id="rId3"/>
              </a:rPr>
              <a:t>https://www.weather.gov/documentation/services-web-api#/default/alerts_query</a:t>
            </a:r>
            <a:endParaRPr/>
          </a:p>
          <a:p>
            <a:pPr indent="0" lvl="0" marL="0" rtl="0" algn="l">
              <a:lnSpc>
                <a:spcPct val="100000"/>
              </a:lnSpc>
              <a:spcBef>
                <a:spcPts val="0"/>
              </a:spcBef>
              <a:spcAft>
                <a:spcPts val="0"/>
              </a:spcAft>
              <a:buSzPts val="1100"/>
              <a:buNone/>
            </a:pPr>
            <a:r>
              <a:t/>
            </a:r>
            <a:endParaRPr/>
          </a:p>
        </p:txBody>
      </p:sp>
      <p:sp>
        <p:nvSpPr>
          <p:cNvPr id="27" name="Google Shape;27;gfa84476d1f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 name="Shape 30"/>
        <p:cNvGrpSpPr/>
        <p:nvPr/>
      </p:nvGrpSpPr>
      <p:grpSpPr>
        <a:xfrm>
          <a:off x="0" y="0"/>
          <a:ext cx="0" cy="0"/>
          <a:chOff x="0" y="0"/>
          <a:chExt cx="0" cy="0"/>
        </a:xfrm>
      </p:grpSpPr>
      <p:sp>
        <p:nvSpPr>
          <p:cNvPr id="31" name="Google Shape;31;gfa84476d1f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 name="Google Shape;32;gfa84476d1f_0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0364a6b3f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 name="Google Shape;59;g10364a6b3f6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0364a6b3f6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 name="Google Shape;88;g10364a6b3f6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05694ffee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6" name="Google Shape;116;g105694ffee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ype="title">
  <p:cSld name="TITLE">
    <p:bg>
      <p:bgPr>
        <a:blipFill>
          <a:blip r:embed="rId2">
            <a:alphaModFix/>
          </a:blip>
          <a:stretch>
            <a:fillRect/>
          </a:stretch>
        </a:blipFill>
      </p:bgPr>
    </p:bg>
    <p:spTree>
      <p:nvGrpSpPr>
        <p:cNvPr id="6" name="Shape 6"/>
        <p:cNvGrpSpPr/>
        <p:nvPr/>
      </p:nvGrpSpPr>
      <p:grpSpPr>
        <a:xfrm>
          <a:off x="0" y="0"/>
          <a:ext cx="0" cy="0"/>
          <a:chOff x="0" y="0"/>
          <a:chExt cx="0" cy="0"/>
        </a:xfrm>
      </p:grpSpPr>
      <p:sp>
        <p:nvSpPr>
          <p:cNvPr descr="$now" id="7" name="Google Shape;7;p2" title="$now"/>
          <p:cNvSpPr/>
          <p:nvPr/>
        </p:nvSpPr>
        <p:spPr>
          <a:xfrm>
            <a:off x="6142800" y="-44788"/>
            <a:ext cx="3001200" cy="539400"/>
          </a:xfrm>
          <a:prstGeom prst="rect">
            <a:avLst/>
          </a:prstGeom>
          <a:noFill/>
          <a:ln>
            <a:noFill/>
          </a:ln>
        </p:spPr>
        <p:txBody>
          <a:bodyPr anchorCtr="0" anchor="ctr" bIns="137150" lIns="137150" spcFirstLastPara="1" rIns="137150" wrap="square" tIns="137150">
            <a:noAutofit/>
          </a:bodyPr>
          <a:lstStyle/>
          <a:p>
            <a:pPr indent="0" lvl="0" marL="0" rtl="0" algn="r">
              <a:spcBef>
                <a:spcPts val="0"/>
              </a:spcBef>
              <a:spcAft>
                <a:spcPts val="0"/>
              </a:spcAft>
              <a:buNone/>
            </a:pPr>
            <a:r>
              <a:rPr b="1" lang="en" sz="1400">
                <a:solidFill>
                  <a:srgbClr val="FFFFFF"/>
                </a:solidFill>
                <a:latin typeface="Helvetica Neue"/>
                <a:ea typeface="Helvetica Neue"/>
                <a:cs typeface="Helvetica Neue"/>
                <a:sym typeface="Helvetica Neue"/>
              </a:rPr>
              <a:t>December 12, 2021 </a:t>
            </a:r>
            <a:endParaRPr b="1" sz="1400">
              <a:solidFill>
                <a:srgbClr val="FFFFFF"/>
              </a:solidFill>
              <a:latin typeface="Helvetica Neue"/>
              <a:ea typeface="Helvetica Neue"/>
              <a:cs typeface="Helvetica Neue"/>
              <a:sym typeface="Helvetica Neue"/>
            </a:endParaRPr>
          </a:p>
          <a:p>
            <a:pPr indent="0" lvl="0" marL="0" rtl="0" algn="r">
              <a:spcBef>
                <a:spcPts val="0"/>
              </a:spcBef>
              <a:spcAft>
                <a:spcPts val="0"/>
              </a:spcAft>
              <a:buNone/>
            </a:pPr>
            <a:r>
              <a:rPr b="1" lang="en" sz="1400">
                <a:solidFill>
                  <a:srgbClr val="FFFFFF"/>
                </a:solidFill>
                <a:latin typeface="Helvetica Neue"/>
                <a:ea typeface="Helvetica Neue"/>
                <a:cs typeface="Helvetica Neue"/>
                <a:sym typeface="Helvetica Neue"/>
              </a:rPr>
              <a:t> 6:04 PM</a:t>
            </a:r>
            <a:endParaRPr b="1" sz="1400">
              <a:solidFill>
                <a:srgbClr val="FFFFFF"/>
              </a:solidFill>
              <a:latin typeface="Helvetica Neue"/>
              <a:ea typeface="Helvetica Neue"/>
              <a:cs typeface="Helvetica Neue"/>
              <a:sym typeface="Helvetica Neue"/>
            </a:endParaRPr>
          </a:p>
        </p:txBody>
      </p:sp>
      <p:sp>
        <p:nvSpPr>
          <p:cNvPr id="8" name="Google Shape;8;p2" title="thumbnail"/>
          <p:cNvSpPr txBox="1"/>
          <p:nvPr/>
        </p:nvSpPr>
        <p:spPr>
          <a:xfrm>
            <a:off x="6707188" y="4683125"/>
            <a:ext cx="2381100" cy="603300"/>
          </a:xfrm>
          <a:prstGeom prst="rect">
            <a:avLst/>
          </a:prstGeom>
          <a:noFill/>
          <a:ln>
            <a:noFill/>
          </a:ln>
        </p:spPr>
        <p:txBody>
          <a:bodyPr anchorCtr="0" anchor="t" bIns="57150" lIns="57150" spcFirstLastPara="1" rIns="57150" wrap="square" tIns="57150">
            <a:noAutofit/>
          </a:bodyPr>
          <a:lstStyle/>
          <a:p>
            <a:pPr indent="0" lvl="0" marL="0" rtl="0" algn="r">
              <a:spcBef>
                <a:spcPts val="0"/>
              </a:spcBef>
              <a:spcAft>
                <a:spcPts val="0"/>
              </a:spcAft>
              <a:buNone/>
            </a:pPr>
            <a:r>
              <a:rPr b="1" lang="en" sz="1300">
                <a:solidFill>
                  <a:srgbClr val="072E63"/>
                </a:solidFill>
                <a:latin typeface="Helvetica Neue"/>
                <a:ea typeface="Helvetica Neue"/>
                <a:cs typeface="Helvetica Neue"/>
                <a:sym typeface="Helvetica Neue"/>
              </a:rPr>
              <a:t>National Weather Service</a:t>
            </a:r>
            <a:endParaRPr b="1" sz="1300">
              <a:solidFill>
                <a:srgbClr val="072E63"/>
              </a:solidFill>
              <a:latin typeface="Helvetica Neue"/>
              <a:ea typeface="Helvetica Neue"/>
              <a:cs typeface="Helvetica Neue"/>
              <a:sym typeface="Helvetica Neue"/>
            </a:endParaRPr>
          </a:p>
          <a:p>
            <a:pPr indent="0" lvl="0" marL="0" rtl="0" algn="r">
              <a:spcBef>
                <a:spcPts val="0"/>
              </a:spcBef>
              <a:spcAft>
                <a:spcPts val="0"/>
              </a:spcAft>
              <a:buNone/>
            </a:pPr>
            <a:r>
              <a:rPr b="1" lang="en" sz="1300">
                <a:solidFill>
                  <a:srgbClr val="072E63"/>
                </a:solidFill>
                <a:latin typeface="Helvetica Neue"/>
                <a:ea typeface="Helvetica Neue"/>
                <a:cs typeface="Helvetica Neue"/>
                <a:sym typeface="Helvetica Neue"/>
              </a:rPr>
              <a:t>Juneau, AK</a:t>
            </a:r>
            <a:endParaRPr b="1" sz="1300">
              <a:solidFill>
                <a:srgbClr val="072E63"/>
              </a:solidFill>
              <a:latin typeface="Helvetica Neue"/>
              <a:ea typeface="Helvetica Neue"/>
              <a:cs typeface="Helvetica Neue"/>
              <a:sym typeface="Helvetica Ne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recast Confidence">
  <p:cSld name="TITLE_1_1_1_1">
    <p:spTree>
      <p:nvGrpSpPr>
        <p:cNvPr id="9" name="Shape 9"/>
        <p:cNvGrpSpPr/>
        <p:nvPr/>
      </p:nvGrpSpPr>
      <p:grpSpPr>
        <a:xfrm>
          <a:off x="0" y="0"/>
          <a:ext cx="0" cy="0"/>
          <a:chOff x="0" y="0"/>
          <a:chExt cx="0" cy="0"/>
        </a:xfrm>
      </p:grpSpPr>
      <p:graphicFrame>
        <p:nvGraphicFramePr>
          <p:cNvPr id="10" name="Google Shape;10;p3"/>
          <p:cNvGraphicFramePr/>
          <p:nvPr/>
        </p:nvGraphicFramePr>
        <p:xfrm>
          <a:off x="221928" y="1226533"/>
          <a:ext cx="3000000" cy="3000000"/>
        </p:xfrm>
        <a:graphic>
          <a:graphicData uri="http://schemas.openxmlformats.org/drawingml/2006/table">
            <a:tbl>
              <a:tblPr>
                <a:noFill/>
                <a:tableStyleId>{F898DE8B-0AA5-45C8-BF42-09F8A71688AB}</a:tableStyleId>
              </a:tblPr>
              <a:tblGrid>
                <a:gridCol w="1085525"/>
                <a:gridCol w="1085525"/>
                <a:gridCol w="1085525"/>
              </a:tblGrid>
              <a:tr h="393600">
                <a:tc>
                  <a:txBody>
                    <a:bodyPr/>
                    <a:lstStyle/>
                    <a:p>
                      <a:pPr indent="0" lvl="0" marL="0" rtl="0" algn="ctr">
                        <a:lnSpc>
                          <a:spcPct val="115000"/>
                        </a:lnSpc>
                        <a:spcBef>
                          <a:spcPts val="0"/>
                        </a:spcBef>
                        <a:spcAft>
                          <a:spcPts val="0"/>
                        </a:spcAft>
                        <a:buNone/>
                      </a:pPr>
                      <a:r>
                        <a:rPr b="1" lang="en" sz="1400">
                          <a:solidFill>
                            <a:srgbClr val="B7B7B7"/>
                          </a:solidFill>
                          <a:latin typeface="Helvetica Neue"/>
                          <a:ea typeface="Helvetica Neue"/>
                          <a:cs typeface="Helvetica Neue"/>
                          <a:sym typeface="Helvetica Neue"/>
                        </a:rPr>
                        <a:t>Low</a:t>
                      </a:r>
                      <a:endParaRPr b="1" sz="1400">
                        <a:solidFill>
                          <a:srgbClr val="B7B7B7"/>
                        </a:solidFill>
                        <a:latin typeface="Helvetica Neue"/>
                        <a:ea typeface="Helvetica Neue"/>
                        <a:cs typeface="Helvetica Neue"/>
                        <a:sym typeface="Helvetica Neue"/>
                      </a:endParaRPr>
                    </a:p>
                  </a:txBody>
                  <a:tcPr marT="28575" marB="28575" marR="42875" marL="4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1400">
                          <a:solidFill>
                            <a:srgbClr val="B7B7B7"/>
                          </a:solidFill>
                          <a:latin typeface="Helvetica Neue"/>
                          <a:ea typeface="Helvetica Neue"/>
                          <a:cs typeface="Helvetica Neue"/>
                          <a:sym typeface="Helvetica Neue"/>
                        </a:rPr>
                        <a:t>Medium</a:t>
                      </a:r>
                      <a:endParaRPr b="1" sz="1400">
                        <a:solidFill>
                          <a:srgbClr val="B7B7B7"/>
                        </a:solidFill>
                        <a:latin typeface="Helvetica Neue"/>
                        <a:ea typeface="Helvetica Neue"/>
                        <a:cs typeface="Helvetica Neue"/>
                        <a:sym typeface="Helvetica Neue"/>
                      </a:endParaRPr>
                    </a:p>
                  </a:txBody>
                  <a:tcPr marT="28575" marB="28575" marR="42875" marL="4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1400">
                          <a:solidFill>
                            <a:srgbClr val="B7B7B7"/>
                          </a:solidFill>
                          <a:latin typeface="Helvetica Neue"/>
                          <a:ea typeface="Helvetica Neue"/>
                          <a:cs typeface="Helvetica Neue"/>
                          <a:sym typeface="Helvetica Neue"/>
                        </a:rPr>
                        <a:t>High</a:t>
                      </a:r>
                      <a:endParaRPr b="1" sz="1400">
                        <a:solidFill>
                          <a:srgbClr val="B7B7B7"/>
                        </a:solidFill>
                        <a:latin typeface="Helvetica Neue"/>
                        <a:ea typeface="Helvetica Neue"/>
                        <a:cs typeface="Helvetica Neue"/>
                        <a:sym typeface="Helvetica Neue"/>
                      </a:endParaRPr>
                    </a:p>
                  </a:txBody>
                  <a:tcPr marT="28575" marB="28575" marR="42875" marL="4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r>
            </a:tbl>
          </a:graphicData>
        </a:graphic>
      </p:graphicFrame>
      <p:graphicFrame>
        <p:nvGraphicFramePr>
          <p:cNvPr id="11" name="Google Shape;11;p3"/>
          <p:cNvGraphicFramePr/>
          <p:nvPr/>
        </p:nvGraphicFramePr>
        <p:xfrm>
          <a:off x="221928" y="2512047"/>
          <a:ext cx="3000000" cy="3000000"/>
        </p:xfrm>
        <a:graphic>
          <a:graphicData uri="http://schemas.openxmlformats.org/drawingml/2006/table">
            <a:tbl>
              <a:tblPr>
                <a:noFill/>
                <a:tableStyleId>{F898DE8B-0AA5-45C8-BF42-09F8A71688AB}</a:tableStyleId>
              </a:tblPr>
              <a:tblGrid>
                <a:gridCol w="1085525"/>
                <a:gridCol w="1085525"/>
                <a:gridCol w="1085525"/>
              </a:tblGrid>
              <a:tr h="393600">
                <a:tc>
                  <a:txBody>
                    <a:bodyPr/>
                    <a:lstStyle/>
                    <a:p>
                      <a:pPr indent="0" lvl="0" marL="0" rtl="0" algn="ctr">
                        <a:lnSpc>
                          <a:spcPct val="115000"/>
                        </a:lnSpc>
                        <a:spcBef>
                          <a:spcPts val="0"/>
                        </a:spcBef>
                        <a:spcAft>
                          <a:spcPts val="0"/>
                        </a:spcAft>
                        <a:buNone/>
                      </a:pPr>
                      <a:r>
                        <a:rPr b="1" lang="en" sz="1400">
                          <a:solidFill>
                            <a:srgbClr val="B7B7B7"/>
                          </a:solidFill>
                          <a:latin typeface="Helvetica Neue"/>
                          <a:ea typeface="Helvetica Neue"/>
                          <a:cs typeface="Helvetica Neue"/>
                          <a:sym typeface="Helvetica Neue"/>
                        </a:rPr>
                        <a:t>Low</a:t>
                      </a:r>
                      <a:endParaRPr b="1" sz="1400">
                        <a:solidFill>
                          <a:srgbClr val="B7B7B7"/>
                        </a:solidFill>
                        <a:latin typeface="Helvetica Neue"/>
                        <a:ea typeface="Helvetica Neue"/>
                        <a:cs typeface="Helvetica Neue"/>
                        <a:sym typeface="Helvetica Neue"/>
                      </a:endParaRPr>
                    </a:p>
                  </a:txBody>
                  <a:tcPr marT="28575" marB="28575" marR="42875" marL="4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1400">
                          <a:solidFill>
                            <a:srgbClr val="B7B7B7"/>
                          </a:solidFill>
                          <a:latin typeface="Helvetica Neue"/>
                          <a:ea typeface="Helvetica Neue"/>
                          <a:cs typeface="Helvetica Neue"/>
                          <a:sym typeface="Helvetica Neue"/>
                        </a:rPr>
                        <a:t>Medium</a:t>
                      </a:r>
                      <a:endParaRPr b="1" sz="1400">
                        <a:solidFill>
                          <a:srgbClr val="B7B7B7"/>
                        </a:solidFill>
                        <a:latin typeface="Helvetica Neue"/>
                        <a:ea typeface="Helvetica Neue"/>
                        <a:cs typeface="Helvetica Neue"/>
                        <a:sym typeface="Helvetica Neue"/>
                      </a:endParaRPr>
                    </a:p>
                  </a:txBody>
                  <a:tcPr marT="28575" marB="28575" marR="42875" marL="4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1400">
                          <a:solidFill>
                            <a:srgbClr val="B7B7B7"/>
                          </a:solidFill>
                          <a:latin typeface="Helvetica Neue"/>
                          <a:ea typeface="Helvetica Neue"/>
                          <a:cs typeface="Helvetica Neue"/>
                          <a:sym typeface="Helvetica Neue"/>
                        </a:rPr>
                        <a:t>High</a:t>
                      </a:r>
                      <a:endParaRPr b="1" sz="1400">
                        <a:solidFill>
                          <a:srgbClr val="B7B7B7"/>
                        </a:solidFill>
                        <a:latin typeface="Helvetica Neue"/>
                        <a:ea typeface="Helvetica Neue"/>
                        <a:cs typeface="Helvetica Neue"/>
                        <a:sym typeface="Helvetica Neue"/>
                      </a:endParaRPr>
                    </a:p>
                  </a:txBody>
                  <a:tcPr marT="28575" marB="28575" marR="42875" marL="4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r>
            </a:tbl>
          </a:graphicData>
        </a:graphic>
      </p:graphicFrame>
      <p:graphicFrame>
        <p:nvGraphicFramePr>
          <p:cNvPr id="12" name="Google Shape;12;p3"/>
          <p:cNvGraphicFramePr/>
          <p:nvPr/>
        </p:nvGraphicFramePr>
        <p:xfrm>
          <a:off x="221928" y="3805114"/>
          <a:ext cx="3000000" cy="3000000"/>
        </p:xfrm>
        <a:graphic>
          <a:graphicData uri="http://schemas.openxmlformats.org/drawingml/2006/table">
            <a:tbl>
              <a:tblPr>
                <a:noFill/>
                <a:tableStyleId>{F898DE8B-0AA5-45C8-BF42-09F8A71688AB}</a:tableStyleId>
              </a:tblPr>
              <a:tblGrid>
                <a:gridCol w="1085525"/>
                <a:gridCol w="1085525"/>
                <a:gridCol w="1085525"/>
              </a:tblGrid>
              <a:tr h="393600">
                <a:tc>
                  <a:txBody>
                    <a:bodyPr/>
                    <a:lstStyle/>
                    <a:p>
                      <a:pPr indent="0" lvl="0" marL="0" rtl="0" algn="ctr">
                        <a:lnSpc>
                          <a:spcPct val="115000"/>
                        </a:lnSpc>
                        <a:spcBef>
                          <a:spcPts val="0"/>
                        </a:spcBef>
                        <a:spcAft>
                          <a:spcPts val="0"/>
                        </a:spcAft>
                        <a:buNone/>
                      </a:pPr>
                      <a:r>
                        <a:rPr b="1" lang="en" sz="1400">
                          <a:solidFill>
                            <a:srgbClr val="B7B7B7"/>
                          </a:solidFill>
                          <a:latin typeface="Helvetica Neue"/>
                          <a:ea typeface="Helvetica Neue"/>
                          <a:cs typeface="Helvetica Neue"/>
                          <a:sym typeface="Helvetica Neue"/>
                        </a:rPr>
                        <a:t>Low</a:t>
                      </a:r>
                      <a:endParaRPr b="1" sz="1400">
                        <a:solidFill>
                          <a:srgbClr val="B7B7B7"/>
                        </a:solidFill>
                        <a:latin typeface="Helvetica Neue"/>
                        <a:ea typeface="Helvetica Neue"/>
                        <a:cs typeface="Helvetica Neue"/>
                        <a:sym typeface="Helvetica Neue"/>
                      </a:endParaRPr>
                    </a:p>
                  </a:txBody>
                  <a:tcPr marT="28575" marB="28575" marR="42875" marL="4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1400">
                          <a:solidFill>
                            <a:srgbClr val="B7B7B7"/>
                          </a:solidFill>
                          <a:latin typeface="Helvetica Neue"/>
                          <a:ea typeface="Helvetica Neue"/>
                          <a:cs typeface="Helvetica Neue"/>
                          <a:sym typeface="Helvetica Neue"/>
                        </a:rPr>
                        <a:t>Medium</a:t>
                      </a:r>
                      <a:endParaRPr b="1" sz="1400">
                        <a:solidFill>
                          <a:srgbClr val="B7B7B7"/>
                        </a:solidFill>
                        <a:latin typeface="Helvetica Neue"/>
                        <a:ea typeface="Helvetica Neue"/>
                        <a:cs typeface="Helvetica Neue"/>
                        <a:sym typeface="Helvetica Neue"/>
                      </a:endParaRPr>
                    </a:p>
                  </a:txBody>
                  <a:tcPr marT="28575" marB="28575" marR="42875" marL="4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1400">
                          <a:solidFill>
                            <a:srgbClr val="B7B7B7"/>
                          </a:solidFill>
                          <a:latin typeface="Helvetica Neue"/>
                          <a:ea typeface="Helvetica Neue"/>
                          <a:cs typeface="Helvetica Neue"/>
                          <a:sym typeface="Helvetica Neue"/>
                        </a:rPr>
                        <a:t>High</a:t>
                      </a:r>
                      <a:endParaRPr b="1" sz="1400">
                        <a:solidFill>
                          <a:srgbClr val="B7B7B7"/>
                        </a:solidFill>
                        <a:latin typeface="Helvetica Neue"/>
                        <a:ea typeface="Helvetica Neue"/>
                        <a:cs typeface="Helvetica Neue"/>
                        <a:sym typeface="Helvetica Neue"/>
                      </a:endParaRPr>
                    </a:p>
                  </a:txBody>
                  <a:tcPr marT="28575" marB="28575" marR="42875" marL="4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r>
            </a:tbl>
          </a:graphicData>
        </a:graphic>
      </p:graphicFrame>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 name="Shape 13"/>
        <p:cNvGrpSpPr/>
        <p:nvPr/>
      </p:nvGrpSpPr>
      <p:grpSpPr>
        <a:xfrm>
          <a:off x="0" y="0"/>
          <a:ext cx="0" cy="0"/>
          <a:chOff x="0" y="0"/>
          <a:chExt cx="0" cy="0"/>
        </a:xfrm>
      </p:grpSpPr>
      <p:sp>
        <p:nvSpPr>
          <p:cNvPr id="14" name="Google Shape;14;p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sz="1400"/>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5" name="Google Shape;15;p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sz="1400"/>
            </a:lvl1pPr>
            <a:lvl2pPr indent="-317500" lvl="1" marL="914400" rtl="0" algn="l">
              <a:lnSpc>
                <a:spcPct val="90000"/>
              </a:lnSpc>
              <a:spcBef>
                <a:spcPts val="400"/>
              </a:spcBef>
              <a:spcAft>
                <a:spcPts val="0"/>
              </a:spcAft>
              <a:buClr>
                <a:schemeClr val="dk1"/>
              </a:buClr>
              <a:buSzPts val="1400"/>
              <a:buChar char="•"/>
              <a:defRPr sz="1400"/>
            </a:lvl2pPr>
            <a:lvl3pPr indent="-317500" lvl="2" marL="1371600" rtl="0" algn="l">
              <a:lnSpc>
                <a:spcPct val="90000"/>
              </a:lnSpc>
              <a:spcBef>
                <a:spcPts val="400"/>
              </a:spcBef>
              <a:spcAft>
                <a:spcPts val="0"/>
              </a:spcAft>
              <a:buClr>
                <a:schemeClr val="dk1"/>
              </a:buClr>
              <a:buSzPts val="1400"/>
              <a:buChar char="•"/>
              <a:defRPr sz="1400"/>
            </a:lvl3pPr>
            <a:lvl4pPr indent="-317500" lvl="3" marL="1828800" rtl="0" algn="l">
              <a:lnSpc>
                <a:spcPct val="90000"/>
              </a:lnSpc>
              <a:spcBef>
                <a:spcPts val="400"/>
              </a:spcBef>
              <a:spcAft>
                <a:spcPts val="0"/>
              </a:spcAft>
              <a:buClr>
                <a:schemeClr val="dk1"/>
              </a:buClr>
              <a:buSzPts val="1400"/>
              <a:buChar char="•"/>
              <a:defRPr sz="1400"/>
            </a:lvl4pPr>
            <a:lvl5pPr indent="-317500" lvl="4" marL="2286000" rtl="0" algn="l">
              <a:lnSpc>
                <a:spcPct val="90000"/>
              </a:lnSpc>
              <a:spcBef>
                <a:spcPts val="400"/>
              </a:spcBef>
              <a:spcAft>
                <a:spcPts val="0"/>
              </a:spcAft>
              <a:buClr>
                <a:schemeClr val="dk1"/>
              </a:buClr>
              <a:buSzPts val="1400"/>
              <a:buChar char="•"/>
              <a:defRPr sz="1400"/>
            </a:lvl5pPr>
            <a:lvl6pPr indent="-317500" lvl="5" marL="2743200" rtl="0" algn="l">
              <a:lnSpc>
                <a:spcPct val="90000"/>
              </a:lnSpc>
              <a:spcBef>
                <a:spcPts val="400"/>
              </a:spcBef>
              <a:spcAft>
                <a:spcPts val="0"/>
              </a:spcAft>
              <a:buClr>
                <a:schemeClr val="dk1"/>
              </a:buClr>
              <a:buSzPts val="1400"/>
              <a:buChar char="•"/>
              <a:defRPr sz="1400"/>
            </a:lvl6pPr>
            <a:lvl7pPr indent="-317500" lvl="6" marL="3200400" rtl="0" algn="l">
              <a:lnSpc>
                <a:spcPct val="90000"/>
              </a:lnSpc>
              <a:spcBef>
                <a:spcPts val="400"/>
              </a:spcBef>
              <a:spcAft>
                <a:spcPts val="0"/>
              </a:spcAft>
              <a:buClr>
                <a:schemeClr val="dk1"/>
              </a:buClr>
              <a:buSzPts val="1400"/>
              <a:buChar char="•"/>
              <a:defRPr sz="1400"/>
            </a:lvl7pPr>
            <a:lvl8pPr indent="-317500" lvl="7" marL="3657600" rtl="0" algn="l">
              <a:lnSpc>
                <a:spcPct val="90000"/>
              </a:lnSpc>
              <a:spcBef>
                <a:spcPts val="400"/>
              </a:spcBef>
              <a:spcAft>
                <a:spcPts val="0"/>
              </a:spcAft>
              <a:buClr>
                <a:schemeClr val="dk1"/>
              </a:buClr>
              <a:buSzPts val="1400"/>
              <a:buChar char="•"/>
              <a:defRPr sz="1400"/>
            </a:lvl8pPr>
            <a:lvl9pPr indent="-317500" lvl="8" marL="4114800" rtl="0" algn="l">
              <a:lnSpc>
                <a:spcPct val="90000"/>
              </a:lnSpc>
              <a:spcBef>
                <a:spcPts val="400"/>
              </a:spcBef>
              <a:spcAft>
                <a:spcPts val="0"/>
              </a:spcAft>
              <a:buClr>
                <a:schemeClr val="dk1"/>
              </a:buClr>
              <a:buSzPts val="1400"/>
              <a:buChar char="•"/>
              <a:defRPr sz="1400"/>
            </a:lvl9pPr>
          </a:lstStyle>
          <a:p/>
        </p:txBody>
      </p:sp>
      <p:sp>
        <p:nvSpPr>
          <p:cNvPr id="16" name="Google Shape;16;p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17" name="Google Shape;17;p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18" name="Google Shape;18;p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p:cSld name="TITLE_1">
    <p:spTree>
      <p:nvGrpSpPr>
        <p:cNvPr id="19" name="Shape 19"/>
        <p:cNvGrpSpPr/>
        <p:nvPr/>
      </p:nvGrpSpPr>
      <p:grpSpPr>
        <a:xfrm>
          <a:off x="0" y="0"/>
          <a:ext cx="0" cy="0"/>
          <a:chOff x="0" y="0"/>
          <a:chExt cx="0" cy="0"/>
        </a:xfrm>
      </p:grpSpPr>
      <p:sp>
        <p:nvSpPr>
          <p:cNvPr id="20" name="Google Shape;20;p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21" name="Google Shape;21;p5"/>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 name="Google Shape;22;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 name="Shape 23"/>
        <p:cNvGrpSpPr/>
        <p:nvPr/>
      </p:nvGrpSpPr>
      <p:grpSpPr>
        <a:xfrm>
          <a:off x="0" y="0"/>
          <a:ext cx="0" cy="0"/>
          <a:chOff x="0" y="0"/>
          <a:chExt cx="0" cy="0"/>
        </a:xfrm>
      </p:grpSpPr>
      <p:sp>
        <p:nvSpPr>
          <p:cNvPr id="24" name="Google Shape;24;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9.png"/><Relationship Id="rId10" Type="http://schemas.openxmlformats.org/officeDocument/2006/relationships/image" Target="../media/image15.png"/><Relationship Id="rId9"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12.png"/><Relationship Id="rId7" Type="http://schemas.openxmlformats.org/officeDocument/2006/relationships/image" Target="../media/image14.png"/><Relationship Id="rId8"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9.png"/><Relationship Id="rId11" Type="http://schemas.openxmlformats.org/officeDocument/2006/relationships/image" Target="../media/image12.png"/><Relationship Id="rId10" Type="http://schemas.openxmlformats.org/officeDocument/2006/relationships/image" Target="../media/image3.png"/><Relationship Id="rId9" Type="http://schemas.openxmlformats.org/officeDocument/2006/relationships/image" Target="../media/image18.png"/><Relationship Id="rId5" Type="http://schemas.openxmlformats.org/officeDocument/2006/relationships/image" Target="../media/image14.png"/><Relationship Id="rId6" Type="http://schemas.openxmlformats.org/officeDocument/2006/relationships/image" Target="../media/image4.png"/><Relationship Id="rId7" Type="http://schemas.openxmlformats.org/officeDocument/2006/relationships/image" Target="../media/image6.png"/><Relationship Id="rId8" Type="http://schemas.openxmlformats.org/officeDocument/2006/relationships/hyperlink" Target="https://drive.google.com/drive/folders/1ZPBtZGK6nvbNo4Eyw8vu8Gsd9Pc8pyX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9.png"/><Relationship Id="rId10" Type="http://schemas.openxmlformats.org/officeDocument/2006/relationships/image" Target="../media/image11.png"/><Relationship Id="rId9" Type="http://schemas.openxmlformats.org/officeDocument/2006/relationships/image" Target="../media/image12.png"/><Relationship Id="rId5" Type="http://schemas.openxmlformats.org/officeDocument/2006/relationships/image" Target="../media/image4.png"/><Relationship Id="rId6" Type="http://schemas.openxmlformats.org/officeDocument/2006/relationships/image" Target="../media/image6.png"/><Relationship Id="rId7" Type="http://schemas.openxmlformats.org/officeDocument/2006/relationships/hyperlink" Target="https://drive.google.com/drive/folders/1ZPBtZGK6nvbNo4Eyw8vu8Gsd9Pc8pyXf" TargetMode="External"/><Relationship Id="rId8"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3.png"/><Relationship Id="rId10" Type="http://schemas.openxmlformats.org/officeDocument/2006/relationships/image" Target="../media/image20.png"/><Relationship Id="rId9" Type="http://schemas.openxmlformats.org/officeDocument/2006/relationships/image" Target="../media/image16.png"/><Relationship Id="rId5" Type="http://schemas.openxmlformats.org/officeDocument/2006/relationships/image" Target="../media/image12.png"/><Relationship Id="rId6" Type="http://schemas.openxmlformats.org/officeDocument/2006/relationships/image" Target="../media/image4.png"/><Relationship Id="rId7" Type="http://schemas.openxmlformats.org/officeDocument/2006/relationships/image" Target="../media/image6.png"/><Relationship Id="rId8"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 name="Shape 28"/>
        <p:cNvGrpSpPr/>
        <p:nvPr/>
      </p:nvGrpSpPr>
      <p:grpSpPr>
        <a:xfrm>
          <a:off x="0" y="0"/>
          <a:ext cx="0" cy="0"/>
          <a:chOff x="0" y="0"/>
          <a:chExt cx="0" cy="0"/>
        </a:xfrm>
      </p:grpSpPr>
      <p:sp>
        <p:nvSpPr>
          <p:cNvPr id="29" name="Google Shape;29;p7"/>
          <p:cNvSpPr txBox="1"/>
          <p:nvPr/>
        </p:nvSpPr>
        <p:spPr>
          <a:xfrm>
            <a:off x="1314025" y="1430308"/>
            <a:ext cx="6572400" cy="17316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None/>
            </a:pPr>
            <a:r>
              <a:rPr b="1" lang="en" sz="3600">
                <a:solidFill>
                  <a:srgbClr val="FFFFFF"/>
                </a:solidFill>
              </a:rPr>
              <a:t>EDIT HERE, THEN RUN SCRIPT, THEN SAVE A COPY OF THE ONE SLIDE</a:t>
            </a:r>
            <a:endParaRPr b="1" i="0" sz="3600" u="none" cap="none" strike="noStrike">
              <a:solidFill>
                <a:srgbClr val="FFFFFF"/>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626"/>
        </a:solidFill>
      </p:bgPr>
    </p:bg>
    <p:spTree>
      <p:nvGrpSpPr>
        <p:cNvPr id="33" name="Shape 33"/>
        <p:cNvGrpSpPr/>
        <p:nvPr/>
      </p:nvGrpSpPr>
      <p:grpSpPr>
        <a:xfrm>
          <a:off x="0" y="0"/>
          <a:ext cx="0" cy="0"/>
          <a:chOff x="0" y="0"/>
          <a:chExt cx="0" cy="0"/>
        </a:xfrm>
      </p:grpSpPr>
      <p:sp>
        <p:nvSpPr>
          <p:cNvPr id="34" name="Google Shape;34;p8"/>
          <p:cNvSpPr/>
          <p:nvPr/>
        </p:nvSpPr>
        <p:spPr>
          <a:xfrm>
            <a:off x="8350" y="731175"/>
            <a:ext cx="4119000" cy="4412400"/>
          </a:xfrm>
          <a:prstGeom prst="rect">
            <a:avLst/>
          </a:prstGeom>
          <a:solidFill>
            <a:srgbClr val="595959"/>
          </a:solidFill>
          <a:ln>
            <a:noFill/>
          </a:ln>
          <a:effectLst>
            <a:outerShdw blurRad="50800" rotWithShape="0" algn="tl" dir="2700000" dist="381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1" i="0" sz="1400" u="none" cap="none" strike="noStrike">
              <a:solidFill>
                <a:srgbClr val="FFFFFF"/>
              </a:solidFill>
              <a:latin typeface="Arial"/>
              <a:ea typeface="Arial"/>
              <a:cs typeface="Arial"/>
              <a:sym typeface="Arial"/>
            </a:endParaRPr>
          </a:p>
        </p:txBody>
      </p:sp>
      <p:sp>
        <p:nvSpPr>
          <p:cNvPr id="35" name="Google Shape;35;p8"/>
          <p:cNvSpPr txBox="1"/>
          <p:nvPr/>
        </p:nvSpPr>
        <p:spPr>
          <a:xfrm>
            <a:off x="0" y="68581"/>
            <a:ext cx="9144000" cy="623400"/>
          </a:xfrm>
          <a:prstGeom prst="rect">
            <a:avLst/>
          </a:prstGeom>
          <a:solidFill>
            <a:srgbClr val="FF3B3B"/>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None/>
            </a:pPr>
            <a:r>
              <a:rPr b="1" i="0" lang="en" sz="3600" u="none" cap="none" strike="noStrike">
                <a:solidFill>
                  <a:srgbClr val="FFFFFF"/>
                </a:solidFill>
                <a:latin typeface="Arial Black"/>
                <a:ea typeface="Arial Black"/>
                <a:cs typeface="Arial Black"/>
                <a:sym typeface="Arial Black"/>
              </a:rPr>
              <a:t>Winter Storm Warning</a:t>
            </a:r>
            <a:endParaRPr b="1" i="0" sz="3600" u="none" cap="none" strike="noStrike">
              <a:solidFill>
                <a:srgbClr val="FFFFFF"/>
              </a:solidFill>
              <a:latin typeface="Arial Black"/>
              <a:ea typeface="Arial Black"/>
              <a:cs typeface="Arial Black"/>
              <a:sym typeface="Arial Black"/>
            </a:endParaRPr>
          </a:p>
        </p:txBody>
      </p:sp>
      <p:sp>
        <p:nvSpPr>
          <p:cNvPr id="36" name="Google Shape;36;p8"/>
          <p:cNvSpPr txBox="1"/>
          <p:nvPr/>
        </p:nvSpPr>
        <p:spPr>
          <a:xfrm>
            <a:off x="2746" y="731187"/>
            <a:ext cx="3012000" cy="300000"/>
          </a:xfrm>
          <a:prstGeom prst="rect">
            <a:avLst/>
          </a:prstGeom>
          <a:noFill/>
          <a:ln>
            <a:noFill/>
          </a:ln>
          <a:effectLst>
            <a:outerShdw blurRad="50800" rotWithShape="0" algn="tl" dir="2700000" dist="38100">
              <a:srgbClr val="000000">
                <a:alpha val="40000"/>
              </a:srgbClr>
            </a:outerShdw>
          </a:effectLst>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1" i="0" lang="en" sz="1500" u="none" cap="none" strike="noStrike">
                <a:solidFill>
                  <a:srgbClr val="FF3B3B"/>
                </a:solidFill>
                <a:latin typeface="Arial"/>
                <a:ea typeface="Arial"/>
                <a:cs typeface="Arial"/>
                <a:sym typeface="Arial"/>
              </a:rPr>
              <a:t>Threat Information</a:t>
            </a:r>
            <a:endParaRPr b="1" i="0" sz="1500" u="none" cap="none" strike="noStrike">
              <a:solidFill>
                <a:srgbClr val="FF3B3B"/>
              </a:solidFill>
              <a:latin typeface="Arial"/>
              <a:ea typeface="Arial"/>
              <a:cs typeface="Arial"/>
              <a:sym typeface="Arial"/>
            </a:endParaRPr>
          </a:p>
        </p:txBody>
      </p:sp>
      <p:sp>
        <p:nvSpPr>
          <p:cNvPr id="37" name="Google Shape;37;p8"/>
          <p:cNvSpPr txBox="1"/>
          <p:nvPr/>
        </p:nvSpPr>
        <p:spPr>
          <a:xfrm>
            <a:off x="-20255" y="3949429"/>
            <a:ext cx="3012000" cy="300000"/>
          </a:xfrm>
          <a:prstGeom prst="rect">
            <a:avLst/>
          </a:prstGeom>
          <a:noFill/>
          <a:ln>
            <a:noFill/>
          </a:ln>
          <a:effectLst>
            <a:outerShdw blurRad="50800" rotWithShape="0" algn="tl" dir="2700000" dist="38100">
              <a:srgbClr val="000000">
                <a:alpha val="40000"/>
              </a:srgbClr>
            </a:outerShdw>
          </a:effectLst>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1" i="0" lang="en" sz="1500" u="none" cap="none" strike="noStrike">
                <a:solidFill>
                  <a:srgbClr val="FF3B3B"/>
                </a:solidFill>
                <a:latin typeface="Arial"/>
                <a:ea typeface="Arial"/>
                <a:cs typeface="Arial"/>
                <a:sym typeface="Arial"/>
              </a:rPr>
              <a:t>Impacts</a:t>
            </a:r>
            <a:endParaRPr b="1" i="0" sz="1500" u="none" cap="none" strike="noStrike">
              <a:solidFill>
                <a:srgbClr val="FF3B3B"/>
              </a:solidFill>
              <a:latin typeface="Arial"/>
              <a:ea typeface="Arial"/>
              <a:cs typeface="Arial"/>
              <a:sym typeface="Arial"/>
            </a:endParaRPr>
          </a:p>
        </p:txBody>
      </p:sp>
      <p:pic>
        <p:nvPicPr>
          <p:cNvPr id="38" name="Google Shape;38;p8"/>
          <p:cNvPicPr preferRelativeResize="0"/>
          <p:nvPr/>
        </p:nvPicPr>
        <p:blipFill rotWithShape="1">
          <a:blip r:embed="rId3">
            <a:alphaModFix/>
          </a:blip>
          <a:srcRect b="0" l="0" r="0" t="0"/>
          <a:stretch/>
        </p:blipFill>
        <p:spPr>
          <a:xfrm>
            <a:off x="-20255" y="1044427"/>
            <a:ext cx="617220" cy="617220"/>
          </a:xfrm>
          <a:prstGeom prst="rect">
            <a:avLst/>
          </a:prstGeom>
          <a:noFill/>
          <a:ln>
            <a:noFill/>
          </a:ln>
        </p:spPr>
      </p:pic>
      <p:pic>
        <p:nvPicPr>
          <p:cNvPr id="39" name="Google Shape;39;p8"/>
          <p:cNvPicPr preferRelativeResize="0"/>
          <p:nvPr/>
        </p:nvPicPr>
        <p:blipFill rotWithShape="1">
          <a:blip r:embed="rId4">
            <a:alphaModFix/>
          </a:blip>
          <a:srcRect b="0" l="0" r="0" t="0"/>
          <a:stretch/>
        </p:blipFill>
        <p:spPr>
          <a:xfrm>
            <a:off x="8353" y="3365385"/>
            <a:ext cx="617220" cy="617220"/>
          </a:xfrm>
          <a:prstGeom prst="rect">
            <a:avLst/>
          </a:prstGeom>
          <a:noFill/>
          <a:ln>
            <a:noFill/>
          </a:ln>
        </p:spPr>
      </p:pic>
      <p:pic>
        <p:nvPicPr>
          <p:cNvPr id="40" name="Google Shape;40;p8"/>
          <p:cNvPicPr preferRelativeResize="0"/>
          <p:nvPr/>
        </p:nvPicPr>
        <p:blipFill rotWithShape="1">
          <a:blip r:embed="rId5">
            <a:alphaModFix/>
          </a:blip>
          <a:srcRect b="0" l="0" r="0" t="0"/>
          <a:stretch/>
        </p:blipFill>
        <p:spPr>
          <a:xfrm>
            <a:off x="8465716" y="94663"/>
            <a:ext cx="548640" cy="548640"/>
          </a:xfrm>
          <a:prstGeom prst="rect">
            <a:avLst/>
          </a:prstGeom>
          <a:noFill/>
          <a:ln>
            <a:noFill/>
          </a:ln>
        </p:spPr>
      </p:pic>
      <p:pic>
        <p:nvPicPr>
          <p:cNvPr id="41" name="Google Shape;41;p8"/>
          <p:cNvPicPr preferRelativeResize="0"/>
          <p:nvPr/>
        </p:nvPicPr>
        <p:blipFill rotWithShape="1">
          <a:blip r:embed="rId6">
            <a:alphaModFix/>
          </a:blip>
          <a:srcRect b="0" l="0" r="0" t="0"/>
          <a:stretch/>
        </p:blipFill>
        <p:spPr>
          <a:xfrm>
            <a:off x="99056" y="97739"/>
            <a:ext cx="548640" cy="548640"/>
          </a:xfrm>
          <a:prstGeom prst="rect">
            <a:avLst/>
          </a:prstGeom>
          <a:noFill/>
          <a:ln>
            <a:noFill/>
          </a:ln>
        </p:spPr>
      </p:pic>
      <p:pic>
        <p:nvPicPr>
          <p:cNvPr id="42" name="Google Shape;42;p8"/>
          <p:cNvPicPr preferRelativeResize="0"/>
          <p:nvPr/>
        </p:nvPicPr>
        <p:blipFill rotWithShape="1">
          <a:blip r:embed="rId7">
            <a:alphaModFix/>
          </a:blip>
          <a:srcRect b="0" l="0" r="0" t="0"/>
          <a:stretch/>
        </p:blipFill>
        <p:spPr>
          <a:xfrm>
            <a:off x="68950" y="4258425"/>
            <a:ext cx="548650" cy="548650"/>
          </a:xfrm>
          <a:prstGeom prst="rect">
            <a:avLst/>
          </a:prstGeom>
          <a:noFill/>
          <a:ln>
            <a:noFill/>
          </a:ln>
        </p:spPr>
      </p:pic>
      <p:cxnSp>
        <p:nvCxnSpPr>
          <p:cNvPr id="43" name="Google Shape;43;p8"/>
          <p:cNvCxnSpPr/>
          <p:nvPr/>
        </p:nvCxnSpPr>
        <p:spPr>
          <a:xfrm>
            <a:off x="62040" y="1031269"/>
            <a:ext cx="3872100" cy="7200"/>
          </a:xfrm>
          <a:prstGeom prst="straightConnector1">
            <a:avLst/>
          </a:prstGeom>
          <a:noFill/>
          <a:ln cap="flat" cmpd="sng" w="19050">
            <a:solidFill>
              <a:srgbClr val="FF3B3B"/>
            </a:solidFill>
            <a:prstDash val="solid"/>
            <a:miter lim="800000"/>
            <a:headEnd len="sm" w="sm" type="none"/>
            <a:tailEnd len="sm" w="sm" type="none"/>
          </a:ln>
        </p:spPr>
      </p:cxnSp>
      <p:cxnSp>
        <p:nvCxnSpPr>
          <p:cNvPr id="44" name="Google Shape;44;p8"/>
          <p:cNvCxnSpPr/>
          <p:nvPr/>
        </p:nvCxnSpPr>
        <p:spPr>
          <a:xfrm flipH="1" rot="10800000">
            <a:off x="34447" y="4220552"/>
            <a:ext cx="3923400" cy="30000"/>
          </a:xfrm>
          <a:prstGeom prst="straightConnector1">
            <a:avLst/>
          </a:prstGeom>
          <a:noFill/>
          <a:ln cap="flat" cmpd="sng" w="19050">
            <a:solidFill>
              <a:srgbClr val="FF3B3B"/>
            </a:solidFill>
            <a:prstDash val="solid"/>
            <a:miter lim="800000"/>
            <a:headEnd len="sm" w="sm" type="none"/>
            <a:tailEnd len="sm" w="sm" type="none"/>
          </a:ln>
        </p:spPr>
      </p:cxnSp>
      <p:grpSp>
        <p:nvGrpSpPr>
          <p:cNvPr id="45" name="Google Shape;45;p8"/>
          <p:cNvGrpSpPr/>
          <p:nvPr/>
        </p:nvGrpSpPr>
        <p:grpSpPr>
          <a:xfrm>
            <a:off x="4060801" y="4866525"/>
            <a:ext cx="5156799" cy="284625"/>
            <a:chOff x="-856790" y="6483204"/>
            <a:chExt cx="6838349" cy="379500"/>
          </a:xfrm>
        </p:grpSpPr>
        <p:sp>
          <p:nvSpPr>
            <p:cNvPr id="46" name="Google Shape;46;p8"/>
            <p:cNvSpPr txBox="1"/>
            <p:nvPr/>
          </p:nvSpPr>
          <p:spPr>
            <a:xfrm>
              <a:off x="-856790" y="6483204"/>
              <a:ext cx="6636300" cy="379500"/>
            </a:xfrm>
            <a:prstGeom prst="rect">
              <a:avLst/>
            </a:prstGeom>
            <a:solidFill>
              <a:srgbClr val="A5A5A5">
                <a:alpha val="0"/>
              </a:srgbClr>
            </a:solid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en" sz="1400" u="none" cap="none" strike="noStrike">
                  <a:solidFill>
                    <a:schemeClr val="dk1"/>
                  </a:solidFill>
                  <a:latin typeface="Arial"/>
                  <a:ea typeface="Arial"/>
                  <a:cs typeface="Arial"/>
                  <a:sym typeface="Arial"/>
                </a:rPr>
                <a:t> </a:t>
              </a:r>
              <a:r>
                <a:rPr b="0" i="0" lang="en" sz="1400" u="none" cap="none" strike="noStrike">
                  <a:solidFill>
                    <a:schemeClr val="lt1"/>
                  </a:solidFill>
                  <a:latin typeface="Arial"/>
                  <a:ea typeface="Arial"/>
                  <a:cs typeface="Arial"/>
                  <a:sym typeface="Arial"/>
                </a:rPr>
                <a:t>National Weather Service |  Juneau, AK  |</a:t>
              </a:r>
              <a:endParaRPr b="0" i="0" sz="1100" u="none" cap="none" strike="noStrike">
                <a:solidFill>
                  <a:schemeClr val="lt1"/>
                </a:solidFill>
                <a:latin typeface="Arial"/>
                <a:ea typeface="Arial"/>
                <a:cs typeface="Arial"/>
                <a:sym typeface="Arial"/>
              </a:endParaRPr>
            </a:p>
          </p:txBody>
        </p:sp>
        <p:sp>
          <p:nvSpPr>
            <p:cNvPr id="47" name="Google Shape;47;p8"/>
            <p:cNvSpPr txBox="1"/>
            <p:nvPr/>
          </p:nvSpPr>
          <p:spPr>
            <a:xfrm>
              <a:off x="3668559" y="6501505"/>
              <a:ext cx="2313000" cy="315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7F7F7F"/>
                </a:buClr>
                <a:buSzPts val="1200"/>
                <a:buFont typeface="Arial"/>
                <a:buNone/>
              </a:pPr>
              <a:r>
                <a:rPr b="0" i="0" lang="en" sz="1200" u="none" cap="none" strike="noStrike">
                  <a:solidFill>
                    <a:schemeClr val="lt1"/>
                  </a:solidFill>
                  <a:latin typeface="Arial"/>
                  <a:ea typeface="Arial"/>
                  <a:cs typeface="Arial"/>
                  <a:sym typeface="Arial"/>
                </a:rPr>
                <a:t>weather.gov/juneau</a:t>
              </a:r>
              <a:endParaRPr b="0" i="0" sz="1200" u="none" cap="none" strike="noStrike">
                <a:solidFill>
                  <a:schemeClr val="lt1"/>
                </a:solidFill>
                <a:latin typeface="Arial"/>
                <a:ea typeface="Arial"/>
                <a:cs typeface="Arial"/>
                <a:sym typeface="Arial"/>
              </a:endParaRPr>
            </a:p>
          </p:txBody>
        </p:sp>
        <p:pic>
          <p:nvPicPr>
            <p:cNvPr descr="C:\Users\Nicole.Ferrin\AppData\Local\Microsoft\Windows\Temporary Internet Files\Content.IE5\94GN53DD\icon___internet_by_liuyanghejerry-d4955n5[1].png" id="48" name="Google Shape;48;p8"/>
            <p:cNvPicPr preferRelativeResize="0"/>
            <p:nvPr/>
          </p:nvPicPr>
          <p:blipFill rotWithShape="1">
            <a:blip r:embed="rId8">
              <a:alphaModFix/>
            </a:blip>
            <a:srcRect b="0" l="0" r="0" t="0"/>
            <a:stretch/>
          </p:blipFill>
          <p:spPr>
            <a:xfrm>
              <a:off x="5536168" y="6555902"/>
              <a:ext cx="231891" cy="238107"/>
            </a:xfrm>
            <a:prstGeom prst="rect">
              <a:avLst/>
            </a:prstGeom>
            <a:noFill/>
            <a:ln>
              <a:noFill/>
            </a:ln>
            <a:effectLst>
              <a:outerShdw blurRad="50800" rotWithShape="0" algn="tl" dir="2700000" dist="38100">
                <a:srgbClr val="000000">
                  <a:alpha val="40000"/>
                </a:srgbClr>
              </a:outerShdw>
            </a:effectLst>
          </p:spPr>
        </p:pic>
      </p:grpSp>
      <p:pic>
        <p:nvPicPr>
          <p:cNvPr id="49" name="Google Shape;49;p8"/>
          <p:cNvPicPr preferRelativeResize="0"/>
          <p:nvPr/>
        </p:nvPicPr>
        <p:blipFill rotWithShape="1">
          <a:blip r:embed="rId9">
            <a:alphaModFix/>
          </a:blip>
          <a:srcRect b="0" l="0" r="0" t="0"/>
          <a:stretch/>
        </p:blipFill>
        <p:spPr>
          <a:xfrm>
            <a:off x="34447" y="2480450"/>
            <a:ext cx="548640" cy="548640"/>
          </a:xfrm>
          <a:prstGeom prst="rect">
            <a:avLst/>
          </a:prstGeom>
          <a:noFill/>
          <a:ln>
            <a:noFill/>
          </a:ln>
        </p:spPr>
      </p:pic>
      <p:sp>
        <p:nvSpPr>
          <p:cNvPr id="50" name="Google Shape;50;p8" title="DateStamp"/>
          <p:cNvSpPr txBox="1"/>
          <p:nvPr/>
        </p:nvSpPr>
        <p:spPr>
          <a:xfrm>
            <a:off x="5715000" y="698500"/>
            <a:ext cx="3810000" cy="7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rPr>
              <a:t>Issued: 02/10/2022 2:45 PM AKST</a:t>
            </a:r>
            <a:endParaRPr sz="1600">
              <a:solidFill>
                <a:srgbClr val="FFFFFF"/>
              </a:solidFill>
            </a:endParaRPr>
          </a:p>
        </p:txBody>
      </p:sp>
      <p:sp>
        <p:nvSpPr>
          <p:cNvPr id="51" name="Google Shape;51;p8" title="WHAT"/>
          <p:cNvSpPr txBox="1"/>
          <p:nvPr/>
        </p:nvSpPr>
        <p:spPr>
          <a:xfrm>
            <a:off x="571500" y="1016000"/>
            <a:ext cx="3555900" cy="7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FFFF"/>
                </a:solidFill>
              </a:rPr>
              <a:t> WHAT...Heavy snow expected. Total snow accumulations of 4 to 7 inches.  </a:t>
            </a:r>
            <a:endParaRPr sz="1100">
              <a:solidFill>
                <a:srgbClr val="FFFFFF"/>
              </a:solidFill>
            </a:endParaRPr>
          </a:p>
        </p:txBody>
      </p:sp>
      <p:sp>
        <p:nvSpPr>
          <p:cNvPr id="52" name="Google Shape;52;p8" title="WHERE"/>
          <p:cNvSpPr txBox="1"/>
          <p:nvPr/>
        </p:nvSpPr>
        <p:spPr>
          <a:xfrm>
            <a:off x="571500" y="2832100"/>
            <a:ext cx="3555900" cy="7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FFFF"/>
                </a:solidFill>
              </a:rPr>
              <a:t> WHERE...Northeast Gulf Coast including Yakutat.  </a:t>
            </a:r>
            <a:endParaRPr sz="1100">
              <a:solidFill>
                <a:srgbClr val="FFFFFF"/>
              </a:solidFill>
            </a:endParaRPr>
          </a:p>
        </p:txBody>
      </p:sp>
      <p:sp>
        <p:nvSpPr>
          <p:cNvPr id="53" name="Google Shape;53;p8" title="WHEN"/>
          <p:cNvSpPr txBox="1"/>
          <p:nvPr/>
        </p:nvSpPr>
        <p:spPr>
          <a:xfrm>
            <a:off x="571500" y="3517900"/>
            <a:ext cx="3555900" cy="7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FFFF"/>
                </a:solidFill>
              </a:rPr>
              <a:t> WHEN...From midnight tonight to noon AKST Friday.  </a:t>
            </a:r>
            <a:endParaRPr sz="1100">
              <a:solidFill>
                <a:srgbClr val="FFFFFF"/>
              </a:solidFill>
            </a:endParaRPr>
          </a:p>
        </p:txBody>
      </p:sp>
      <p:sp>
        <p:nvSpPr>
          <p:cNvPr id="54" name="Google Shape;54;p8" title="IMPACTS"/>
          <p:cNvSpPr txBox="1"/>
          <p:nvPr/>
        </p:nvSpPr>
        <p:spPr>
          <a:xfrm>
            <a:off x="571500" y="4254500"/>
            <a:ext cx="3555900" cy="7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FFFF"/>
                </a:solidFill>
              </a:rPr>
              <a:t> IMPACTS...Travel could be very difficult. The hazardous conditions could impact the morning commute.  </a:t>
            </a:r>
            <a:endParaRPr sz="1100">
              <a:solidFill>
                <a:srgbClr val="FFFFFF"/>
              </a:solidFill>
            </a:endParaRPr>
          </a:p>
        </p:txBody>
      </p:sp>
      <p:sp>
        <p:nvSpPr>
          <p:cNvPr id="55" name="Google Shape;55;p8" title="ADDITIONAL"/>
          <p:cNvSpPr txBox="1"/>
          <p:nvPr/>
        </p:nvSpPr>
        <p:spPr>
          <a:xfrm>
            <a:off x="571500" y="1587500"/>
            <a:ext cx="3555900" cy="7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FFFF"/>
                </a:solidFill>
              </a:rPr>
              <a:t> ADDITIONAL DETAILS...A transition to rain is expected midday Friday with up to an inch of rain after that point. This could make snow removal difficult and make icy conditions on compacted snow.</a:t>
            </a:r>
            <a:endParaRPr sz="1100">
              <a:solidFill>
                <a:srgbClr val="FFFFFF"/>
              </a:solidFill>
            </a:endParaRPr>
          </a:p>
        </p:txBody>
      </p:sp>
      <p:pic>
        <p:nvPicPr>
          <p:cNvPr id="56" name="Google Shape;56;p8"/>
          <p:cNvPicPr preferRelativeResize="0"/>
          <p:nvPr/>
        </p:nvPicPr>
        <p:blipFill>
          <a:blip r:embed="rId10">
            <a:alphaModFix/>
          </a:blip>
          <a:stretch>
            <a:fillRect/>
          </a:stretch>
        </p:blipFill>
        <p:spPr>
          <a:xfrm>
            <a:off x="4669931" y="1197213"/>
            <a:ext cx="4205494" cy="35723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626"/>
        </a:solidFill>
      </p:bgPr>
    </p:bg>
    <p:spTree>
      <p:nvGrpSpPr>
        <p:cNvPr id="60" name="Shape 60"/>
        <p:cNvGrpSpPr/>
        <p:nvPr/>
      </p:nvGrpSpPr>
      <p:grpSpPr>
        <a:xfrm>
          <a:off x="0" y="0"/>
          <a:ext cx="0" cy="0"/>
          <a:chOff x="0" y="0"/>
          <a:chExt cx="0" cy="0"/>
        </a:xfrm>
      </p:grpSpPr>
      <p:sp>
        <p:nvSpPr>
          <p:cNvPr id="61" name="Google Shape;61;p9"/>
          <p:cNvSpPr/>
          <p:nvPr/>
        </p:nvSpPr>
        <p:spPr>
          <a:xfrm>
            <a:off x="8350" y="731175"/>
            <a:ext cx="4119000" cy="4412400"/>
          </a:xfrm>
          <a:prstGeom prst="rect">
            <a:avLst/>
          </a:prstGeom>
          <a:solidFill>
            <a:srgbClr val="595959"/>
          </a:solidFill>
          <a:ln>
            <a:noFill/>
          </a:ln>
          <a:effectLst>
            <a:outerShdw blurRad="50800" rotWithShape="0" algn="tl" dir="2700000" dist="381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1" i="0" sz="1400" u="none" cap="none" strike="noStrike">
              <a:solidFill>
                <a:srgbClr val="FFFFFF"/>
              </a:solidFill>
              <a:latin typeface="Arial"/>
              <a:ea typeface="Arial"/>
              <a:cs typeface="Arial"/>
              <a:sym typeface="Arial"/>
            </a:endParaRPr>
          </a:p>
        </p:txBody>
      </p:sp>
      <p:sp>
        <p:nvSpPr>
          <p:cNvPr id="62" name="Google Shape;62;p9"/>
          <p:cNvSpPr txBox="1"/>
          <p:nvPr/>
        </p:nvSpPr>
        <p:spPr>
          <a:xfrm>
            <a:off x="2751" y="731175"/>
            <a:ext cx="3872100" cy="300000"/>
          </a:xfrm>
          <a:prstGeom prst="rect">
            <a:avLst/>
          </a:prstGeom>
          <a:noFill/>
          <a:ln>
            <a:noFill/>
          </a:ln>
          <a:effectLst>
            <a:outerShdw blurRad="50800" rotWithShape="0" algn="tl" dir="2700000" dist="38100">
              <a:srgbClr val="000000">
                <a:alpha val="40000"/>
              </a:srgbClr>
            </a:outerShdw>
          </a:effectLst>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1" lang="en" sz="1500">
                <a:solidFill>
                  <a:srgbClr val="FEE599"/>
                </a:solidFill>
              </a:rPr>
              <a:t>What To Expect</a:t>
            </a:r>
            <a:endParaRPr b="1" i="0" sz="1500" u="none" cap="none" strike="noStrike">
              <a:solidFill>
                <a:srgbClr val="FEE599"/>
              </a:solidFill>
              <a:latin typeface="Arial"/>
              <a:ea typeface="Arial"/>
              <a:cs typeface="Arial"/>
              <a:sym typeface="Arial"/>
            </a:endParaRPr>
          </a:p>
        </p:txBody>
      </p:sp>
      <p:sp>
        <p:nvSpPr>
          <p:cNvPr id="63" name="Google Shape;63;p9"/>
          <p:cNvSpPr txBox="1"/>
          <p:nvPr/>
        </p:nvSpPr>
        <p:spPr>
          <a:xfrm>
            <a:off x="-20255" y="3949429"/>
            <a:ext cx="3012000" cy="300000"/>
          </a:xfrm>
          <a:prstGeom prst="rect">
            <a:avLst/>
          </a:prstGeom>
          <a:noFill/>
          <a:ln>
            <a:noFill/>
          </a:ln>
          <a:effectLst>
            <a:outerShdw blurRad="50800" rotWithShape="0" algn="tl" dir="2700000" dist="38100">
              <a:srgbClr val="000000">
                <a:alpha val="40000"/>
              </a:srgbClr>
            </a:outerShdw>
          </a:effectLst>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1" i="0" lang="en" sz="1500" u="none" cap="none" strike="noStrike">
                <a:solidFill>
                  <a:srgbClr val="FEE599"/>
                </a:solidFill>
                <a:latin typeface="Arial"/>
                <a:ea typeface="Arial"/>
                <a:cs typeface="Arial"/>
                <a:sym typeface="Arial"/>
              </a:rPr>
              <a:t>Impacts</a:t>
            </a:r>
            <a:endParaRPr b="1" i="0" sz="1500" u="none" cap="none" strike="noStrike">
              <a:solidFill>
                <a:srgbClr val="FEE599"/>
              </a:solidFill>
              <a:latin typeface="Arial"/>
              <a:ea typeface="Arial"/>
              <a:cs typeface="Arial"/>
              <a:sym typeface="Arial"/>
            </a:endParaRPr>
          </a:p>
        </p:txBody>
      </p:sp>
      <p:pic>
        <p:nvPicPr>
          <p:cNvPr id="64" name="Google Shape;64;p9"/>
          <p:cNvPicPr preferRelativeResize="0"/>
          <p:nvPr/>
        </p:nvPicPr>
        <p:blipFill rotWithShape="1">
          <a:blip r:embed="rId3">
            <a:alphaModFix/>
          </a:blip>
          <a:srcRect b="0" l="0" r="0" t="0"/>
          <a:stretch/>
        </p:blipFill>
        <p:spPr>
          <a:xfrm>
            <a:off x="-20255" y="1044427"/>
            <a:ext cx="617220" cy="617220"/>
          </a:xfrm>
          <a:prstGeom prst="rect">
            <a:avLst/>
          </a:prstGeom>
          <a:noFill/>
          <a:ln>
            <a:noFill/>
          </a:ln>
        </p:spPr>
      </p:pic>
      <p:pic>
        <p:nvPicPr>
          <p:cNvPr id="65" name="Google Shape;65;p9"/>
          <p:cNvPicPr preferRelativeResize="0"/>
          <p:nvPr/>
        </p:nvPicPr>
        <p:blipFill rotWithShape="1">
          <a:blip r:embed="rId4">
            <a:alphaModFix/>
          </a:blip>
          <a:srcRect b="0" l="0" r="0" t="0"/>
          <a:stretch/>
        </p:blipFill>
        <p:spPr>
          <a:xfrm>
            <a:off x="8353" y="3289185"/>
            <a:ext cx="617220" cy="617220"/>
          </a:xfrm>
          <a:prstGeom prst="rect">
            <a:avLst/>
          </a:prstGeom>
          <a:noFill/>
          <a:ln>
            <a:noFill/>
          </a:ln>
        </p:spPr>
      </p:pic>
      <p:sp>
        <p:nvSpPr>
          <p:cNvPr id="66" name="Google Shape;66;p9"/>
          <p:cNvSpPr/>
          <p:nvPr/>
        </p:nvSpPr>
        <p:spPr>
          <a:xfrm>
            <a:off x="4222500" y="1233325"/>
            <a:ext cx="4868100" cy="3617400"/>
          </a:xfrm>
          <a:prstGeom prst="rect">
            <a:avLst/>
          </a:prstGeom>
          <a:solidFill>
            <a:schemeClr val="lt2"/>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pic>
        <p:nvPicPr>
          <p:cNvPr id="67" name="Google Shape;67;p9"/>
          <p:cNvPicPr preferRelativeResize="0"/>
          <p:nvPr/>
        </p:nvPicPr>
        <p:blipFill rotWithShape="1">
          <a:blip r:embed="rId5">
            <a:alphaModFix/>
          </a:blip>
          <a:srcRect b="0" l="0" r="0" t="0"/>
          <a:stretch/>
        </p:blipFill>
        <p:spPr>
          <a:xfrm>
            <a:off x="68950" y="4258425"/>
            <a:ext cx="548650" cy="548650"/>
          </a:xfrm>
          <a:prstGeom prst="rect">
            <a:avLst/>
          </a:prstGeom>
          <a:noFill/>
          <a:ln>
            <a:noFill/>
          </a:ln>
        </p:spPr>
      </p:pic>
      <p:cxnSp>
        <p:nvCxnSpPr>
          <p:cNvPr id="68" name="Google Shape;68;p9"/>
          <p:cNvCxnSpPr/>
          <p:nvPr/>
        </p:nvCxnSpPr>
        <p:spPr>
          <a:xfrm>
            <a:off x="62040" y="1031269"/>
            <a:ext cx="3872100" cy="7200"/>
          </a:xfrm>
          <a:prstGeom prst="straightConnector1">
            <a:avLst/>
          </a:prstGeom>
          <a:noFill/>
          <a:ln cap="flat" cmpd="sng" w="19050">
            <a:solidFill>
              <a:srgbClr val="FEE599"/>
            </a:solidFill>
            <a:prstDash val="solid"/>
            <a:miter lim="800000"/>
            <a:headEnd len="sm" w="sm" type="none"/>
            <a:tailEnd len="sm" w="sm" type="none"/>
          </a:ln>
        </p:spPr>
      </p:cxnSp>
      <p:cxnSp>
        <p:nvCxnSpPr>
          <p:cNvPr id="69" name="Google Shape;69;p9"/>
          <p:cNvCxnSpPr/>
          <p:nvPr/>
        </p:nvCxnSpPr>
        <p:spPr>
          <a:xfrm flipH="1" rot="10800000">
            <a:off x="34447" y="4220552"/>
            <a:ext cx="3923400" cy="30000"/>
          </a:xfrm>
          <a:prstGeom prst="straightConnector1">
            <a:avLst/>
          </a:prstGeom>
          <a:noFill/>
          <a:ln cap="flat" cmpd="sng" w="19050">
            <a:solidFill>
              <a:srgbClr val="FEE599"/>
            </a:solidFill>
            <a:prstDash val="solid"/>
            <a:miter lim="800000"/>
            <a:headEnd len="sm" w="sm" type="none"/>
            <a:tailEnd len="sm" w="sm" type="none"/>
          </a:ln>
        </p:spPr>
      </p:cxnSp>
      <p:grpSp>
        <p:nvGrpSpPr>
          <p:cNvPr id="70" name="Google Shape;70;p9"/>
          <p:cNvGrpSpPr/>
          <p:nvPr/>
        </p:nvGrpSpPr>
        <p:grpSpPr>
          <a:xfrm>
            <a:off x="4060801" y="4866525"/>
            <a:ext cx="5156799" cy="284625"/>
            <a:chOff x="-856790" y="6483204"/>
            <a:chExt cx="6838349" cy="379500"/>
          </a:xfrm>
        </p:grpSpPr>
        <p:sp>
          <p:nvSpPr>
            <p:cNvPr id="71" name="Google Shape;71;p9"/>
            <p:cNvSpPr txBox="1"/>
            <p:nvPr/>
          </p:nvSpPr>
          <p:spPr>
            <a:xfrm>
              <a:off x="-856790" y="6483204"/>
              <a:ext cx="6636300" cy="379500"/>
            </a:xfrm>
            <a:prstGeom prst="rect">
              <a:avLst/>
            </a:prstGeom>
            <a:solidFill>
              <a:srgbClr val="A5A5A5">
                <a:alpha val="0"/>
              </a:srgbClr>
            </a:solid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en" sz="1400" u="none" cap="none" strike="noStrike">
                  <a:solidFill>
                    <a:schemeClr val="dk1"/>
                  </a:solidFill>
                  <a:latin typeface="Arial"/>
                  <a:ea typeface="Arial"/>
                  <a:cs typeface="Arial"/>
                  <a:sym typeface="Arial"/>
                </a:rPr>
                <a:t> </a:t>
              </a:r>
              <a:r>
                <a:rPr b="0" i="0" lang="en" sz="1400" u="none" cap="none" strike="noStrike">
                  <a:solidFill>
                    <a:schemeClr val="lt1"/>
                  </a:solidFill>
                  <a:latin typeface="Arial"/>
                  <a:ea typeface="Arial"/>
                  <a:cs typeface="Arial"/>
                  <a:sym typeface="Arial"/>
                </a:rPr>
                <a:t>National Weather Service |  Juneau, AK  |</a:t>
              </a:r>
              <a:endParaRPr b="0" i="0" sz="1100" u="none" cap="none" strike="noStrike">
                <a:solidFill>
                  <a:schemeClr val="lt1"/>
                </a:solidFill>
                <a:latin typeface="Arial"/>
                <a:ea typeface="Arial"/>
                <a:cs typeface="Arial"/>
                <a:sym typeface="Arial"/>
              </a:endParaRPr>
            </a:p>
          </p:txBody>
        </p:sp>
        <p:sp>
          <p:nvSpPr>
            <p:cNvPr id="72" name="Google Shape;72;p9"/>
            <p:cNvSpPr txBox="1"/>
            <p:nvPr/>
          </p:nvSpPr>
          <p:spPr>
            <a:xfrm>
              <a:off x="3668559" y="6501505"/>
              <a:ext cx="2313000" cy="315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7F7F7F"/>
                </a:buClr>
                <a:buSzPts val="1200"/>
                <a:buFont typeface="Arial"/>
                <a:buNone/>
              </a:pPr>
              <a:r>
                <a:rPr b="0" i="0" lang="en" sz="1200" u="none" cap="none" strike="noStrike">
                  <a:solidFill>
                    <a:schemeClr val="lt1"/>
                  </a:solidFill>
                  <a:latin typeface="Arial"/>
                  <a:ea typeface="Arial"/>
                  <a:cs typeface="Arial"/>
                  <a:sym typeface="Arial"/>
                </a:rPr>
                <a:t>weather.gov/juneau</a:t>
              </a:r>
              <a:endParaRPr b="0" i="0" sz="1200" u="none" cap="none" strike="noStrike">
                <a:solidFill>
                  <a:schemeClr val="lt1"/>
                </a:solidFill>
                <a:latin typeface="Arial"/>
                <a:ea typeface="Arial"/>
                <a:cs typeface="Arial"/>
                <a:sym typeface="Arial"/>
              </a:endParaRPr>
            </a:p>
          </p:txBody>
        </p:sp>
        <p:pic>
          <p:nvPicPr>
            <p:cNvPr descr="C:\Users\Nicole.Ferrin\AppData\Local\Microsoft\Windows\Temporary Internet Files\Content.IE5\94GN53DD\icon___internet_by_liuyanghejerry-d4955n5[1].png" id="73" name="Google Shape;73;p9"/>
            <p:cNvPicPr preferRelativeResize="0"/>
            <p:nvPr/>
          </p:nvPicPr>
          <p:blipFill rotWithShape="1">
            <a:blip r:embed="rId6">
              <a:alphaModFix/>
            </a:blip>
            <a:srcRect b="0" l="0" r="0" t="0"/>
            <a:stretch/>
          </p:blipFill>
          <p:spPr>
            <a:xfrm>
              <a:off x="5536168" y="6555902"/>
              <a:ext cx="231891" cy="238107"/>
            </a:xfrm>
            <a:prstGeom prst="rect">
              <a:avLst/>
            </a:prstGeom>
            <a:noFill/>
            <a:ln>
              <a:noFill/>
            </a:ln>
            <a:effectLst>
              <a:outerShdw blurRad="50800" rotWithShape="0" algn="tl" dir="2700000" dist="38100">
                <a:srgbClr val="000000">
                  <a:alpha val="40000"/>
                </a:srgbClr>
              </a:outerShdw>
            </a:effectLst>
          </p:spPr>
        </p:pic>
      </p:grpSp>
      <p:pic>
        <p:nvPicPr>
          <p:cNvPr id="74" name="Google Shape;74;p9"/>
          <p:cNvPicPr preferRelativeResize="0"/>
          <p:nvPr/>
        </p:nvPicPr>
        <p:blipFill rotWithShape="1">
          <a:blip r:embed="rId7">
            <a:alphaModFix/>
          </a:blip>
          <a:srcRect b="0" l="0" r="0" t="0"/>
          <a:stretch/>
        </p:blipFill>
        <p:spPr>
          <a:xfrm>
            <a:off x="34447" y="2556650"/>
            <a:ext cx="548640" cy="548640"/>
          </a:xfrm>
          <a:prstGeom prst="rect">
            <a:avLst/>
          </a:prstGeom>
          <a:noFill/>
          <a:ln>
            <a:noFill/>
          </a:ln>
        </p:spPr>
      </p:pic>
      <p:sp>
        <p:nvSpPr>
          <p:cNvPr id="75" name="Google Shape;75;p9"/>
          <p:cNvSpPr txBox="1"/>
          <p:nvPr/>
        </p:nvSpPr>
        <p:spPr>
          <a:xfrm>
            <a:off x="4274808" y="1335987"/>
            <a:ext cx="19680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Insert graphic or </a:t>
            </a:r>
            <a:r>
              <a:rPr b="0" i="0" lang="en" sz="1400" u="sng" cap="none" strike="noStrike">
                <a:solidFill>
                  <a:schemeClr val="hlink"/>
                </a:solidFill>
                <a:latin typeface="Arial"/>
                <a:ea typeface="Arial"/>
                <a:cs typeface="Arial"/>
                <a:sym typeface="Arial"/>
                <a:hlinkClick r:id="rId8"/>
              </a:rPr>
              <a:t>image</a:t>
            </a:r>
            <a:endParaRPr b="0" i="0" sz="1400" u="none" cap="none" strike="noStrike">
              <a:solidFill>
                <a:srgbClr val="000000"/>
              </a:solidFill>
              <a:latin typeface="Arial"/>
              <a:ea typeface="Arial"/>
              <a:cs typeface="Arial"/>
              <a:sym typeface="Arial"/>
            </a:endParaRPr>
          </a:p>
        </p:txBody>
      </p:sp>
      <p:pic>
        <p:nvPicPr>
          <p:cNvPr id="76" name="Google Shape;76;p9"/>
          <p:cNvPicPr preferRelativeResize="0"/>
          <p:nvPr/>
        </p:nvPicPr>
        <p:blipFill>
          <a:blip r:embed="rId9">
            <a:alphaModFix/>
          </a:blip>
          <a:stretch>
            <a:fillRect/>
          </a:stretch>
        </p:blipFill>
        <p:spPr>
          <a:xfrm>
            <a:off x="5099025" y="1867453"/>
            <a:ext cx="3280201" cy="3276124"/>
          </a:xfrm>
          <a:prstGeom prst="rect">
            <a:avLst/>
          </a:prstGeom>
          <a:noFill/>
          <a:ln>
            <a:noFill/>
          </a:ln>
        </p:spPr>
      </p:pic>
      <p:sp>
        <p:nvSpPr>
          <p:cNvPr id="77" name="Google Shape;77;p9" title="DateStamp"/>
          <p:cNvSpPr txBox="1"/>
          <p:nvPr/>
        </p:nvSpPr>
        <p:spPr>
          <a:xfrm>
            <a:off x="5715000" y="698500"/>
            <a:ext cx="3810000" cy="7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rPr>
              <a:t>Issued: 09/08/2022 8:41 AM AKDT</a:t>
            </a:r>
            <a:endParaRPr sz="1600">
              <a:solidFill>
                <a:srgbClr val="FFFFFF"/>
              </a:solidFill>
            </a:endParaRPr>
          </a:p>
        </p:txBody>
      </p:sp>
      <p:sp>
        <p:nvSpPr>
          <p:cNvPr id="78" name="Google Shape;78;p9" title="WHERE"/>
          <p:cNvSpPr txBox="1"/>
          <p:nvPr/>
        </p:nvSpPr>
        <p:spPr>
          <a:xfrm>
            <a:off x="571500" y="2908300"/>
            <a:ext cx="3555900" cy="7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FFFF"/>
                </a:solidFill>
              </a:rPr>
              <a:t> WHERE...From Delta Junction south.  </a:t>
            </a:r>
            <a:endParaRPr sz="1100">
              <a:solidFill>
                <a:srgbClr val="FFFFFF"/>
              </a:solidFill>
            </a:endParaRPr>
          </a:p>
        </p:txBody>
      </p:sp>
      <p:sp>
        <p:nvSpPr>
          <p:cNvPr id="79" name="Google Shape;79;p9" title="WHEN"/>
          <p:cNvSpPr txBox="1"/>
          <p:nvPr/>
        </p:nvSpPr>
        <p:spPr>
          <a:xfrm>
            <a:off x="571500" y="3365500"/>
            <a:ext cx="3555900" cy="7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FFFF"/>
                </a:solidFill>
              </a:rPr>
              <a:t> WHEN...From 4 AM Thursday to 4 PM AKDT Friday.  </a:t>
            </a:r>
            <a:endParaRPr sz="1100">
              <a:solidFill>
                <a:srgbClr val="FFFFFF"/>
              </a:solidFill>
            </a:endParaRPr>
          </a:p>
        </p:txBody>
      </p:sp>
      <p:sp>
        <p:nvSpPr>
          <p:cNvPr id="80" name="Google Shape;80;p9" title="IMPACTS"/>
          <p:cNvSpPr txBox="1"/>
          <p:nvPr/>
        </p:nvSpPr>
        <p:spPr>
          <a:xfrm>
            <a:off x="571500" y="4254500"/>
            <a:ext cx="3555900" cy="7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FFFF"/>
                </a:solidFill>
              </a:rPr>
              <a:t> IMPACTS...Damaging winds could blow down trees and power lines. Power outages are possible. Travel could be difficult, especially for high profile vehicles. Unsecured objects could blow away.  </a:t>
            </a:r>
            <a:endParaRPr sz="1100">
              <a:solidFill>
                <a:srgbClr val="FFFFFF"/>
              </a:solidFill>
            </a:endParaRPr>
          </a:p>
        </p:txBody>
      </p:sp>
      <p:sp>
        <p:nvSpPr>
          <p:cNvPr id="81" name="Google Shape;81;p9" title="ADDITIONAL"/>
          <p:cNvSpPr txBox="1"/>
          <p:nvPr/>
        </p:nvSpPr>
        <p:spPr>
          <a:xfrm>
            <a:off x="571500" y="1587500"/>
            <a:ext cx="3555900" cy="7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FFFF"/>
                </a:solidFill>
              </a:rPr>
              <a:t> ADDITIONAL DETAILS...The strongest winds are expected this afternoon through tonight. Winds will decrease Friday afternoon.</a:t>
            </a:r>
            <a:endParaRPr sz="1100">
              <a:solidFill>
                <a:srgbClr val="FFFFFF"/>
              </a:solidFill>
            </a:endParaRPr>
          </a:p>
        </p:txBody>
      </p:sp>
      <p:sp>
        <p:nvSpPr>
          <p:cNvPr id="82" name="Google Shape;82;p9"/>
          <p:cNvSpPr txBox="1"/>
          <p:nvPr/>
        </p:nvSpPr>
        <p:spPr>
          <a:xfrm>
            <a:off x="0" y="68581"/>
            <a:ext cx="9144000" cy="623400"/>
          </a:xfrm>
          <a:prstGeom prst="rect">
            <a:avLst/>
          </a:prstGeom>
          <a:solidFill>
            <a:srgbClr val="FFC000"/>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None/>
            </a:pPr>
            <a:r>
              <a:rPr b="1" i="0" lang="en" sz="3600" u="none" cap="none" strike="noStrike">
                <a:solidFill>
                  <a:srgbClr val="000000"/>
                </a:solidFill>
                <a:latin typeface="Arial Black"/>
                <a:ea typeface="Arial Black"/>
                <a:cs typeface="Arial Black"/>
                <a:sym typeface="Arial Black"/>
              </a:rPr>
              <a:t>Winter Storm Watch</a:t>
            </a:r>
            <a:endParaRPr b="1" i="0" sz="3600" u="none" cap="none" strike="noStrike">
              <a:solidFill>
                <a:srgbClr val="000000"/>
              </a:solidFill>
              <a:latin typeface="Arial Black"/>
              <a:ea typeface="Arial Black"/>
              <a:cs typeface="Arial Black"/>
              <a:sym typeface="Arial Black"/>
            </a:endParaRPr>
          </a:p>
        </p:txBody>
      </p:sp>
      <p:pic>
        <p:nvPicPr>
          <p:cNvPr id="83" name="Google Shape;83;p9"/>
          <p:cNvPicPr preferRelativeResize="0"/>
          <p:nvPr/>
        </p:nvPicPr>
        <p:blipFill rotWithShape="1">
          <a:blip r:embed="rId10">
            <a:alphaModFix/>
          </a:blip>
          <a:srcRect b="0" l="0" r="0" t="0"/>
          <a:stretch/>
        </p:blipFill>
        <p:spPr>
          <a:xfrm>
            <a:off x="8465716" y="94663"/>
            <a:ext cx="548640" cy="548640"/>
          </a:xfrm>
          <a:prstGeom prst="rect">
            <a:avLst/>
          </a:prstGeom>
          <a:noFill/>
          <a:ln>
            <a:noFill/>
          </a:ln>
        </p:spPr>
      </p:pic>
      <p:pic>
        <p:nvPicPr>
          <p:cNvPr id="84" name="Google Shape;84;p9"/>
          <p:cNvPicPr preferRelativeResize="0"/>
          <p:nvPr/>
        </p:nvPicPr>
        <p:blipFill rotWithShape="1">
          <a:blip r:embed="rId11">
            <a:alphaModFix/>
          </a:blip>
          <a:srcRect b="0" l="0" r="0" t="0"/>
          <a:stretch/>
        </p:blipFill>
        <p:spPr>
          <a:xfrm>
            <a:off x="99056" y="97739"/>
            <a:ext cx="548640" cy="548640"/>
          </a:xfrm>
          <a:prstGeom prst="rect">
            <a:avLst/>
          </a:prstGeom>
          <a:noFill/>
          <a:ln>
            <a:noFill/>
          </a:ln>
        </p:spPr>
      </p:pic>
      <p:sp>
        <p:nvSpPr>
          <p:cNvPr id="85" name="Google Shape;85;p9" title="WHAT"/>
          <p:cNvSpPr txBox="1"/>
          <p:nvPr/>
        </p:nvSpPr>
        <p:spPr>
          <a:xfrm>
            <a:off x="571500" y="1016000"/>
            <a:ext cx="3555900" cy="7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FFFF"/>
                </a:solidFill>
              </a:rPr>
              <a:t> WHAT...Southeast winds 50 mph with gusts 60 to 70 mph.  </a:t>
            </a:r>
            <a:endParaRPr sz="11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626"/>
        </a:solidFill>
      </p:bgPr>
    </p:bg>
    <p:spTree>
      <p:nvGrpSpPr>
        <p:cNvPr id="89" name="Shape 89"/>
        <p:cNvGrpSpPr/>
        <p:nvPr/>
      </p:nvGrpSpPr>
      <p:grpSpPr>
        <a:xfrm>
          <a:off x="0" y="0"/>
          <a:ext cx="0" cy="0"/>
          <a:chOff x="0" y="0"/>
          <a:chExt cx="0" cy="0"/>
        </a:xfrm>
      </p:grpSpPr>
      <p:sp>
        <p:nvSpPr>
          <p:cNvPr id="90" name="Google Shape;90;p10"/>
          <p:cNvSpPr/>
          <p:nvPr/>
        </p:nvSpPr>
        <p:spPr>
          <a:xfrm>
            <a:off x="8350" y="731175"/>
            <a:ext cx="4119000" cy="4412400"/>
          </a:xfrm>
          <a:prstGeom prst="rect">
            <a:avLst/>
          </a:prstGeom>
          <a:solidFill>
            <a:srgbClr val="595959"/>
          </a:solidFill>
          <a:ln>
            <a:noFill/>
          </a:ln>
          <a:effectLst>
            <a:outerShdw blurRad="50800" rotWithShape="0" algn="tl" dir="2700000" dist="381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1" i="0" sz="1400" u="none" cap="none" strike="noStrike">
              <a:solidFill>
                <a:srgbClr val="FFFFFF"/>
              </a:solidFill>
              <a:latin typeface="Arial"/>
              <a:ea typeface="Arial"/>
              <a:cs typeface="Arial"/>
              <a:sym typeface="Arial"/>
            </a:endParaRPr>
          </a:p>
        </p:txBody>
      </p:sp>
      <p:sp>
        <p:nvSpPr>
          <p:cNvPr id="91" name="Google Shape;91;p10"/>
          <p:cNvSpPr txBox="1"/>
          <p:nvPr/>
        </p:nvSpPr>
        <p:spPr>
          <a:xfrm>
            <a:off x="2751" y="731175"/>
            <a:ext cx="3872100" cy="300000"/>
          </a:xfrm>
          <a:prstGeom prst="rect">
            <a:avLst/>
          </a:prstGeom>
          <a:noFill/>
          <a:ln>
            <a:noFill/>
          </a:ln>
          <a:effectLst>
            <a:outerShdw blurRad="50800" rotWithShape="0" algn="tl" dir="2700000" dist="38100">
              <a:srgbClr val="000000">
                <a:alpha val="40000"/>
              </a:srgbClr>
            </a:outerShdw>
          </a:effectLst>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1" lang="en" sz="1500">
                <a:solidFill>
                  <a:srgbClr val="8E7CC3"/>
                </a:solidFill>
              </a:rPr>
              <a:t>What To Expect</a:t>
            </a:r>
            <a:endParaRPr b="1" i="0" sz="1500" u="none" cap="none" strike="noStrike">
              <a:solidFill>
                <a:srgbClr val="8E7CC3"/>
              </a:solidFill>
              <a:latin typeface="Arial"/>
              <a:ea typeface="Arial"/>
              <a:cs typeface="Arial"/>
              <a:sym typeface="Arial"/>
            </a:endParaRPr>
          </a:p>
        </p:txBody>
      </p:sp>
      <p:sp>
        <p:nvSpPr>
          <p:cNvPr id="92" name="Google Shape;92;p10"/>
          <p:cNvSpPr txBox="1"/>
          <p:nvPr/>
        </p:nvSpPr>
        <p:spPr>
          <a:xfrm>
            <a:off x="-20255" y="3949429"/>
            <a:ext cx="3012000" cy="300000"/>
          </a:xfrm>
          <a:prstGeom prst="rect">
            <a:avLst/>
          </a:prstGeom>
          <a:noFill/>
          <a:ln>
            <a:noFill/>
          </a:ln>
          <a:effectLst>
            <a:outerShdw blurRad="50800" rotWithShape="0" algn="tl" dir="2700000" dist="38100">
              <a:srgbClr val="000000">
                <a:alpha val="40000"/>
              </a:srgbClr>
            </a:outerShdw>
          </a:effectLst>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1" lang="en" sz="1500">
                <a:solidFill>
                  <a:srgbClr val="8E7CC3"/>
                </a:solidFill>
              </a:rPr>
              <a:t>Main Concerns</a:t>
            </a:r>
            <a:endParaRPr b="1" i="0" sz="1500" u="none" cap="none" strike="noStrike">
              <a:solidFill>
                <a:srgbClr val="8E7CC3"/>
              </a:solidFill>
              <a:latin typeface="Arial"/>
              <a:ea typeface="Arial"/>
              <a:cs typeface="Arial"/>
              <a:sym typeface="Arial"/>
            </a:endParaRPr>
          </a:p>
        </p:txBody>
      </p:sp>
      <p:pic>
        <p:nvPicPr>
          <p:cNvPr id="93" name="Google Shape;93;p10"/>
          <p:cNvPicPr preferRelativeResize="0"/>
          <p:nvPr/>
        </p:nvPicPr>
        <p:blipFill rotWithShape="1">
          <a:blip r:embed="rId3">
            <a:alphaModFix/>
          </a:blip>
          <a:srcRect b="0" l="0" r="0" t="0"/>
          <a:stretch/>
        </p:blipFill>
        <p:spPr>
          <a:xfrm>
            <a:off x="-20255" y="1044427"/>
            <a:ext cx="617220" cy="617220"/>
          </a:xfrm>
          <a:prstGeom prst="rect">
            <a:avLst/>
          </a:prstGeom>
          <a:noFill/>
          <a:ln>
            <a:noFill/>
          </a:ln>
        </p:spPr>
      </p:pic>
      <p:pic>
        <p:nvPicPr>
          <p:cNvPr id="94" name="Google Shape;94;p10"/>
          <p:cNvPicPr preferRelativeResize="0"/>
          <p:nvPr/>
        </p:nvPicPr>
        <p:blipFill rotWithShape="1">
          <a:blip r:embed="rId4">
            <a:alphaModFix/>
          </a:blip>
          <a:srcRect b="0" l="0" r="0" t="0"/>
          <a:stretch/>
        </p:blipFill>
        <p:spPr>
          <a:xfrm>
            <a:off x="8353" y="3289185"/>
            <a:ext cx="617220" cy="617220"/>
          </a:xfrm>
          <a:prstGeom prst="rect">
            <a:avLst/>
          </a:prstGeom>
          <a:noFill/>
          <a:ln>
            <a:noFill/>
          </a:ln>
        </p:spPr>
      </p:pic>
      <p:sp>
        <p:nvSpPr>
          <p:cNvPr id="95" name="Google Shape;95;p10"/>
          <p:cNvSpPr/>
          <p:nvPr/>
        </p:nvSpPr>
        <p:spPr>
          <a:xfrm>
            <a:off x="4222500" y="1233325"/>
            <a:ext cx="4868100" cy="3617400"/>
          </a:xfrm>
          <a:prstGeom prst="rect">
            <a:avLst/>
          </a:prstGeom>
          <a:solidFill>
            <a:schemeClr val="lt2"/>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cxnSp>
        <p:nvCxnSpPr>
          <p:cNvPr id="96" name="Google Shape;96;p10"/>
          <p:cNvCxnSpPr/>
          <p:nvPr/>
        </p:nvCxnSpPr>
        <p:spPr>
          <a:xfrm>
            <a:off x="62040" y="1031269"/>
            <a:ext cx="3872100" cy="7200"/>
          </a:xfrm>
          <a:prstGeom prst="straightConnector1">
            <a:avLst/>
          </a:prstGeom>
          <a:noFill/>
          <a:ln cap="flat" cmpd="sng" w="19050">
            <a:solidFill>
              <a:srgbClr val="8E7CC3"/>
            </a:solidFill>
            <a:prstDash val="solid"/>
            <a:miter lim="800000"/>
            <a:headEnd len="sm" w="sm" type="none"/>
            <a:tailEnd len="sm" w="sm" type="none"/>
          </a:ln>
        </p:spPr>
      </p:cxnSp>
      <p:cxnSp>
        <p:nvCxnSpPr>
          <p:cNvPr id="97" name="Google Shape;97;p10"/>
          <p:cNvCxnSpPr/>
          <p:nvPr/>
        </p:nvCxnSpPr>
        <p:spPr>
          <a:xfrm flipH="1" rot="10800000">
            <a:off x="34447" y="4220552"/>
            <a:ext cx="3923400" cy="30000"/>
          </a:xfrm>
          <a:prstGeom prst="straightConnector1">
            <a:avLst/>
          </a:prstGeom>
          <a:noFill/>
          <a:ln cap="flat" cmpd="sng" w="19050">
            <a:solidFill>
              <a:srgbClr val="8E7CC3"/>
            </a:solidFill>
            <a:prstDash val="solid"/>
            <a:miter lim="800000"/>
            <a:headEnd len="sm" w="sm" type="none"/>
            <a:tailEnd len="sm" w="sm" type="none"/>
          </a:ln>
        </p:spPr>
      </p:cxnSp>
      <p:grpSp>
        <p:nvGrpSpPr>
          <p:cNvPr id="98" name="Google Shape;98;p10"/>
          <p:cNvGrpSpPr/>
          <p:nvPr/>
        </p:nvGrpSpPr>
        <p:grpSpPr>
          <a:xfrm>
            <a:off x="4060801" y="4866525"/>
            <a:ext cx="5156799" cy="284625"/>
            <a:chOff x="-856790" y="6483204"/>
            <a:chExt cx="6838349" cy="379500"/>
          </a:xfrm>
        </p:grpSpPr>
        <p:sp>
          <p:nvSpPr>
            <p:cNvPr id="99" name="Google Shape;99;p10"/>
            <p:cNvSpPr txBox="1"/>
            <p:nvPr/>
          </p:nvSpPr>
          <p:spPr>
            <a:xfrm>
              <a:off x="-856790" y="6483204"/>
              <a:ext cx="6636300" cy="379500"/>
            </a:xfrm>
            <a:prstGeom prst="rect">
              <a:avLst/>
            </a:prstGeom>
            <a:solidFill>
              <a:srgbClr val="A5A5A5">
                <a:alpha val="0"/>
              </a:srgbClr>
            </a:solid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en" sz="1400" u="none" cap="none" strike="noStrike">
                  <a:solidFill>
                    <a:schemeClr val="dk1"/>
                  </a:solidFill>
                  <a:latin typeface="Arial"/>
                  <a:ea typeface="Arial"/>
                  <a:cs typeface="Arial"/>
                  <a:sym typeface="Arial"/>
                </a:rPr>
                <a:t> </a:t>
              </a:r>
              <a:r>
                <a:rPr b="0" i="0" lang="en" sz="1400" u="none" cap="none" strike="noStrike">
                  <a:solidFill>
                    <a:schemeClr val="lt1"/>
                  </a:solidFill>
                  <a:latin typeface="Arial"/>
                  <a:ea typeface="Arial"/>
                  <a:cs typeface="Arial"/>
                  <a:sym typeface="Arial"/>
                </a:rPr>
                <a:t>National Weather Service |  Juneau, AK  |</a:t>
              </a:r>
              <a:endParaRPr b="0" i="0" sz="1100" u="none" cap="none" strike="noStrike">
                <a:solidFill>
                  <a:schemeClr val="lt1"/>
                </a:solidFill>
                <a:latin typeface="Arial"/>
                <a:ea typeface="Arial"/>
                <a:cs typeface="Arial"/>
                <a:sym typeface="Arial"/>
              </a:endParaRPr>
            </a:p>
          </p:txBody>
        </p:sp>
        <p:sp>
          <p:nvSpPr>
            <p:cNvPr id="100" name="Google Shape;100;p10"/>
            <p:cNvSpPr txBox="1"/>
            <p:nvPr/>
          </p:nvSpPr>
          <p:spPr>
            <a:xfrm>
              <a:off x="3668559" y="6501505"/>
              <a:ext cx="2313000" cy="315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7F7F7F"/>
                </a:buClr>
                <a:buSzPts val="1200"/>
                <a:buFont typeface="Arial"/>
                <a:buNone/>
              </a:pPr>
              <a:r>
                <a:rPr b="0" i="0" lang="en" sz="1200" u="none" cap="none" strike="noStrike">
                  <a:solidFill>
                    <a:schemeClr val="lt1"/>
                  </a:solidFill>
                  <a:latin typeface="Arial"/>
                  <a:ea typeface="Arial"/>
                  <a:cs typeface="Arial"/>
                  <a:sym typeface="Arial"/>
                </a:rPr>
                <a:t>weather.gov/juneau</a:t>
              </a:r>
              <a:endParaRPr b="0" i="0" sz="1200" u="none" cap="none" strike="noStrike">
                <a:solidFill>
                  <a:schemeClr val="lt1"/>
                </a:solidFill>
                <a:latin typeface="Arial"/>
                <a:ea typeface="Arial"/>
                <a:cs typeface="Arial"/>
                <a:sym typeface="Arial"/>
              </a:endParaRPr>
            </a:p>
          </p:txBody>
        </p:sp>
        <p:pic>
          <p:nvPicPr>
            <p:cNvPr descr="C:\Users\Nicole.Ferrin\AppData\Local\Microsoft\Windows\Temporary Internet Files\Content.IE5\94GN53DD\icon___internet_by_liuyanghejerry-d4955n5[1].png" id="101" name="Google Shape;101;p10"/>
            <p:cNvPicPr preferRelativeResize="0"/>
            <p:nvPr/>
          </p:nvPicPr>
          <p:blipFill rotWithShape="1">
            <a:blip r:embed="rId5">
              <a:alphaModFix/>
            </a:blip>
            <a:srcRect b="0" l="0" r="0" t="0"/>
            <a:stretch/>
          </p:blipFill>
          <p:spPr>
            <a:xfrm>
              <a:off x="5536168" y="6555902"/>
              <a:ext cx="231891" cy="238107"/>
            </a:xfrm>
            <a:prstGeom prst="rect">
              <a:avLst/>
            </a:prstGeom>
            <a:noFill/>
            <a:ln>
              <a:noFill/>
            </a:ln>
            <a:effectLst>
              <a:outerShdw blurRad="50800" rotWithShape="0" algn="tl" dir="2700000" dist="38100">
                <a:srgbClr val="000000">
                  <a:alpha val="40000"/>
                </a:srgbClr>
              </a:outerShdw>
            </a:effectLst>
          </p:spPr>
        </p:pic>
      </p:grpSp>
      <p:pic>
        <p:nvPicPr>
          <p:cNvPr id="102" name="Google Shape;102;p10"/>
          <p:cNvPicPr preferRelativeResize="0"/>
          <p:nvPr/>
        </p:nvPicPr>
        <p:blipFill rotWithShape="1">
          <a:blip r:embed="rId6">
            <a:alphaModFix/>
          </a:blip>
          <a:srcRect b="0" l="0" r="0" t="0"/>
          <a:stretch/>
        </p:blipFill>
        <p:spPr>
          <a:xfrm>
            <a:off x="34447" y="2556650"/>
            <a:ext cx="548640" cy="548640"/>
          </a:xfrm>
          <a:prstGeom prst="rect">
            <a:avLst/>
          </a:prstGeom>
          <a:noFill/>
          <a:ln>
            <a:noFill/>
          </a:ln>
        </p:spPr>
      </p:pic>
      <p:sp>
        <p:nvSpPr>
          <p:cNvPr id="103" name="Google Shape;103;p10"/>
          <p:cNvSpPr txBox="1"/>
          <p:nvPr/>
        </p:nvSpPr>
        <p:spPr>
          <a:xfrm>
            <a:off x="4274808" y="1335987"/>
            <a:ext cx="19680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Insert graphic or </a:t>
            </a:r>
            <a:r>
              <a:rPr b="0" i="0" lang="en" sz="1400" u="sng" cap="none" strike="noStrike">
                <a:solidFill>
                  <a:schemeClr val="hlink"/>
                </a:solidFill>
                <a:latin typeface="Arial"/>
                <a:ea typeface="Arial"/>
                <a:cs typeface="Arial"/>
                <a:sym typeface="Arial"/>
                <a:hlinkClick r:id="rId7"/>
              </a:rPr>
              <a:t>image</a:t>
            </a:r>
            <a:endParaRPr b="0" i="0" sz="1400" u="none" cap="none" strike="noStrike">
              <a:solidFill>
                <a:srgbClr val="000000"/>
              </a:solidFill>
              <a:latin typeface="Arial"/>
              <a:ea typeface="Arial"/>
              <a:cs typeface="Arial"/>
              <a:sym typeface="Arial"/>
            </a:endParaRPr>
          </a:p>
        </p:txBody>
      </p:sp>
      <p:sp>
        <p:nvSpPr>
          <p:cNvPr id="104" name="Google Shape;104;p10" title="DateStamp"/>
          <p:cNvSpPr txBox="1"/>
          <p:nvPr/>
        </p:nvSpPr>
        <p:spPr>
          <a:xfrm>
            <a:off x="5715000" y="698500"/>
            <a:ext cx="3810000" cy="7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rPr>
              <a:t>Issued: 02/07/2022 10:36 AM AKST</a:t>
            </a:r>
            <a:endParaRPr sz="1600">
              <a:solidFill>
                <a:srgbClr val="FFFFFF"/>
              </a:solidFill>
            </a:endParaRPr>
          </a:p>
        </p:txBody>
      </p:sp>
      <p:sp>
        <p:nvSpPr>
          <p:cNvPr id="105" name="Google Shape;105;p10"/>
          <p:cNvSpPr txBox="1"/>
          <p:nvPr/>
        </p:nvSpPr>
        <p:spPr>
          <a:xfrm>
            <a:off x="0" y="68581"/>
            <a:ext cx="9144000" cy="623400"/>
          </a:xfrm>
          <a:prstGeom prst="rect">
            <a:avLst/>
          </a:prstGeom>
          <a:solidFill>
            <a:srgbClr val="7030A0"/>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None/>
            </a:pPr>
            <a:r>
              <a:rPr b="1" i="0" lang="en" sz="3600" u="none" cap="none" strike="noStrike">
                <a:solidFill>
                  <a:srgbClr val="FFFFFF"/>
                </a:solidFill>
                <a:latin typeface="Arial Black"/>
                <a:ea typeface="Arial Black"/>
                <a:cs typeface="Arial Black"/>
                <a:sym typeface="Arial Black"/>
              </a:rPr>
              <a:t>Winter Weather Advisory</a:t>
            </a:r>
            <a:endParaRPr b="1" i="0" sz="3600" u="none" cap="none" strike="noStrike">
              <a:solidFill>
                <a:srgbClr val="FFFFFF"/>
              </a:solidFill>
              <a:latin typeface="Arial Black"/>
              <a:ea typeface="Arial Black"/>
              <a:cs typeface="Arial Black"/>
              <a:sym typeface="Arial Black"/>
            </a:endParaRPr>
          </a:p>
        </p:txBody>
      </p:sp>
      <p:pic>
        <p:nvPicPr>
          <p:cNvPr id="106" name="Google Shape;106;p10"/>
          <p:cNvPicPr preferRelativeResize="0"/>
          <p:nvPr/>
        </p:nvPicPr>
        <p:blipFill rotWithShape="1">
          <a:blip r:embed="rId8">
            <a:alphaModFix/>
          </a:blip>
          <a:srcRect b="0" l="0" r="0" t="0"/>
          <a:stretch/>
        </p:blipFill>
        <p:spPr>
          <a:xfrm>
            <a:off x="8465716" y="94663"/>
            <a:ext cx="548640" cy="548640"/>
          </a:xfrm>
          <a:prstGeom prst="rect">
            <a:avLst/>
          </a:prstGeom>
          <a:noFill/>
          <a:ln>
            <a:noFill/>
          </a:ln>
        </p:spPr>
      </p:pic>
      <p:pic>
        <p:nvPicPr>
          <p:cNvPr id="107" name="Google Shape;107;p10"/>
          <p:cNvPicPr preferRelativeResize="0"/>
          <p:nvPr/>
        </p:nvPicPr>
        <p:blipFill rotWithShape="1">
          <a:blip r:embed="rId9">
            <a:alphaModFix/>
          </a:blip>
          <a:srcRect b="0" l="0" r="0" t="0"/>
          <a:stretch/>
        </p:blipFill>
        <p:spPr>
          <a:xfrm>
            <a:off x="99056" y="97739"/>
            <a:ext cx="548640" cy="548640"/>
          </a:xfrm>
          <a:prstGeom prst="rect">
            <a:avLst/>
          </a:prstGeom>
          <a:noFill/>
          <a:ln>
            <a:noFill/>
          </a:ln>
        </p:spPr>
      </p:pic>
      <p:pic>
        <p:nvPicPr>
          <p:cNvPr id="108" name="Google Shape;108;p10"/>
          <p:cNvPicPr preferRelativeResize="0"/>
          <p:nvPr/>
        </p:nvPicPr>
        <p:blipFill rotWithShape="1">
          <a:blip r:embed="rId10">
            <a:alphaModFix/>
          </a:blip>
          <a:srcRect b="-1214" l="30305" r="56449" t="80529"/>
          <a:stretch/>
        </p:blipFill>
        <p:spPr>
          <a:xfrm>
            <a:off x="-12139" y="4334218"/>
            <a:ext cx="650235" cy="531540"/>
          </a:xfrm>
          <a:prstGeom prst="rect">
            <a:avLst/>
          </a:prstGeom>
          <a:noFill/>
          <a:ln>
            <a:noFill/>
          </a:ln>
        </p:spPr>
      </p:pic>
      <p:sp>
        <p:nvSpPr>
          <p:cNvPr id="109" name="Google Shape;109;p10" title="WHAT"/>
          <p:cNvSpPr txBox="1"/>
          <p:nvPr/>
        </p:nvSpPr>
        <p:spPr>
          <a:xfrm>
            <a:off x="571500" y="1092200"/>
            <a:ext cx="3555900" cy="4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FFFF"/>
                </a:solidFill>
              </a:rPr>
              <a:t> WHAT...South winds 30 to 40 mph with gusts up to 60 mph expected.  </a:t>
            </a:r>
            <a:endParaRPr sz="1100">
              <a:solidFill>
                <a:srgbClr val="FFFFFF"/>
              </a:solidFill>
            </a:endParaRPr>
          </a:p>
        </p:txBody>
      </p:sp>
      <p:sp>
        <p:nvSpPr>
          <p:cNvPr id="110" name="Google Shape;110;p10" title="WHERE"/>
          <p:cNvSpPr txBox="1"/>
          <p:nvPr/>
        </p:nvSpPr>
        <p:spPr>
          <a:xfrm>
            <a:off x="571500" y="2679700"/>
            <a:ext cx="3555900" cy="7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FFFF"/>
                </a:solidFill>
              </a:rPr>
              <a:t> WHERE...Skagway.  </a:t>
            </a:r>
            <a:endParaRPr sz="1100">
              <a:solidFill>
                <a:srgbClr val="FFFFFF"/>
              </a:solidFill>
            </a:endParaRPr>
          </a:p>
        </p:txBody>
      </p:sp>
      <p:sp>
        <p:nvSpPr>
          <p:cNvPr id="111" name="Google Shape;111;p10" title="WHEN"/>
          <p:cNvSpPr txBox="1"/>
          <p:nvPr/>
        </p:nvSpPr>
        <p:spPr>
          <a:xfrm>
            <a:off x="571500" y="3365500"/>
            <a:ext cx="3555900" cy="3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FFFF"/>
                </a:solidFill>
              </a:rPr>
              <a:t> WHEN...From 3 PM this afternoon to 6 AM AKST Thursday.  </a:t>
            </a:r>
            <a:endParaRPr sz="1100">
              <a:solidFill>
                <a:srgbClr val="FFFFFF"/>
              </a:solidFill>
            </a:endParaRPr>
          </a:p>
        </p:txBody>
      </p:sp>
      <p:sp>
        <p:nvSpPr>
          <p:cNvPr id="112" name="Google Shape;112;p10" title="IMPACTS"/>
          <p:cNvSpPr txBox="1"/>
          <p:nvPr/>
        </p:nvSpPr>
        <p:spPr>
          <a:xfrm>
            <a:off x="571500" y="4330700"/>
            <a:ext cx="3555900" cy="7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FFFF"/>
                </a:solidFill>
              </a:rPr>
              <a:t> IMPACTS...Damaging winds may blow down trees and power lines. Travel will be difficult, especially for high profile vehicles.</a:t>
            </a:r>
            <a:endParaRPr sz="1100">
              <a:solidFill>
                <a:srgbClr val="FFFFFF"/>
              </a:solidFill>
            </a:endParaRPr>
          </a:p>
        </p:txBody>
      </p:sp>
      <p:sp>
        <p:nvSpPr>
          <p:cNvPr id="113" name="Google Shape;113;p10" title="ADDITIONAL"/>
          <p:cNvSpPr txBox="1"/>
          <p:nvPr/>
        </p:nvSpPr>
        <p:spPr>
          <a:xfrm>
            <a:off x="571500" y="1587500"/>
            <a:ext cx="3555900" cy="10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FFFF"/>
                </a:solidFill>
              </a:rPr>
              <a:t> ADDITIONAL DETAILS...Greatest snowfall expected beyond 6 mile Monday evening, then snow levels rising to 2000 feet Tuesday afternoon. Near sea level, some mixing with snow is possible Monday evening, otherwise rain is expected.</a:t>
            </a:r>
            <a:endParaRPr sz="11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626"/>
        </a:solidFill>
      </p:bgPr>
    </p:bg>
    <p:spTree>
      <p:nvGrpSpPr>
        <p:cNvPr id="117" name="Shape 117"/>
        <p:cNvGrpSpPr/>
        <p:nvPr/>
      </p:nvGrpSpPr>
      <p:grpSpPr>
        <a:xfrm>
          <a:off x="0" y="0"/>
          <a:ext cx="0" cy="0"/>
          <a:chOff x="0" y="0"/>
          <a:chExt cx="0" cy="0"/>
        </a:xfrm>
      </p:grpSpPr>
      <p:sp>
        <p:nvSpPr>
          <p:cNvPr id="118" name="Google Shape;118;p11"/>
          <p:cNvSpPr txBox="1"/>
          <p:nvPr/>
        </p:nvSpPr>
        <p:spPr>
          <a:xfrm>
            <a:off x="0" y="68581"/>
            <a:ext cx="9144000" cy="623400"/>
          </a:xfrm>
          <a:prstGeom prst="rect">
            <a:avLst/>
          </a:prstGeom>
          <a:solidFill>
            <a:srgbClr val="00B050"/>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None/>
            </a:pPr>
            <a:r>
              <a:rPr b="1" i="0" lang="en" sz="3600" u="none" cap="none" strike="noStrike">
                <a:solidFill>
                  <a:schemeClr val="lt1"/>
                </a:solidFill>
                <a:latin typeface="Arial"/>
                <a:ea typeface="Arial"/>
                <a:cs typeface="Arial"/>
                <a:sym typeface="Arial"/>
              </a:rPr>
              <a:t>Flood Advisory</a:t>
            </a:r>
            <a:endParaRPr b="1" i="0" sz="3600" u="none" cap="none" strike="noStrike">
              <a:solidFill>
                <a:schemeClr val="lt1"/>
              </a:solidFill>
              <a:latin typeface="Arial"/>
              <a:ea typeface="Arial"/>
              <a:cs typeface="Arial"/>
              <a:sym typeface="Arial"/>
            </a:endParaRPr>
          </a:p>
        </p:txBody>
      </p:sp>
      <p:sp>
        <p:nvSpPr>
          <p:cNvPr id="119" name="Google Shape;119;p11"/>
          <p:cNvSpPr txBox="1"/>
          <p:nvPr/>
        </p:nvSpPr>
        <p:spPr>
          <a:xfrm>
            <a:off x="62041" y="656534"/>
            <a:ext cx="6711000" cy="346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FFFFFF"/>
              </a:buClr>
              <a:buSzPts val="1800"/>
              <a:buFont typeface="Arial"/>
              <a:buNone/>
            </a:pPr>
            <a:r>
              <a:rPr b="1" lang="en" sz="1800">
                <a:solidFill>
                  <a:srgbClr val="FFFFFF"/>
                </a:solidFill>
              </a:rPr>
              <a:t>Ward Lake near Ketchikan</a:t>
            </a:r>
            <a:endParaRPr b="1" i="0" sz="1800" u="none" cap="none" strike="noStrike">
              <a:solidFill>
                <a:srgbClr val="FFFFFF"/>
              </a:solidFill>
              <a:latin typeface="Arial"/>
              <a:ea typeface="Arial"/>
              <a:cs typeface="Arial"/>
              <a:sym typeface="Arial"/>
            </a:endParaRPr>
          </a:p>
        </p:txBody>
      </p:sp>
      <p:sp>
        <p:nvSpPr>
          <p:cNvPr id="120" name="Google Shape;120;p11"/>
          <p:cNvSpPr txBox="1"/>
          <p:nvPr/>
        </p:nvSpPr>
        <p:spPr>
          <a:xfrm>
            <a:off x="-20255" y="3797029"/>
            <a:ext cx="3012000" cy="300000"/>
          </a:xfrm>
          <a:prstGeom prst="rect">
            <a:avLst/>
          </a:prstGeom>
          <a:noFill/>
          <a:ln>
            <a:noFill/>
          </a:ln>
          <a:effectLst>
            <a:outerShdw blurRad="50800" rotWithShape="0" algn="tl" dir="2700000" dist="38100">
              <a:srgbClr val="000000">
                <a:alpha val="40000"/>
              </a:srgbClr>
            </a:outerShdw>
          </a:effectLst>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FF3B3B"/>
              </a:buClr>
              <a:buSzPts val="1500"/>
              <a:buFont typeface="Arial"/>
              <a:buNone/>
            </a:pPr>
            <a:r>
              <a:rPr b="1" i="0" lang="en" sz="1500" u="none" cap="none" strike="noStrike">
                <a:solidFill>
                  <a:srgbClr val="00B050"/>
                </a:solidFill>
                <a:latin typeface="Arial"/>
                <a:ea typeface="Arial"/>
                <a:cs typeface="Arial"/>
                <a:sym typeface="Arial"/>
              </a:rPr>
              <a:t>Impacts</a:t>
            </a:r>
            <a:endParaRPr b="1" i="0" sz="1500" u="none" cap="none" strike="noStrike">
              <a:solidFill>
                <a:srgbClr val="00B050"/>
              </a:solidFill>
              <a:latin typeface="Arial"/>
              <a:ea typeface="Arial"/>
              <a:cs typeface="Arial"/>
              <a:sym typeface="Arial"/>
            </a:endParaRPr>
          </a:p>
        </p:txBody>
      </p:sp>
      <p:pic>
        <p:nvPicPr>
          <p:cNvPr id="121" name="Google Shape;121;p11"/>
          <p:cNvPicPr preferRelativeResize="0"/>
          <p:nvPr/>
        </p:nvPicPr>
        <p:blipFill rotWithShape="1">
          <a:blip r:embed="rId3">
            <a:alphaModFix/>
          </a:blip>
          <a:srcRect b="0" l="0" r="0" t="0"/>
          <a:stretch/>
        </p:blipFill>
        <p:spPr>
          <a:xfrm>
            <a:off x="8353" y="3136785"/>
            <a:ext cx="617220" cy="617220"/>
          </a:xfrm>
          <a:prstGeom prst="rect">
            <a:avLst/>
          </a:prstGeom>
          <a:noFill/>
          <a:ln>
            <a:noFill/>
          </a:ln>
        </p:spPr>
      </p:pic>
      <p:sp>
        <p:nvSpPr>
          <p:cNvPr id="122" name="Google Shape;122;p11"/>
          <p:cNvSpPr/>
          <p:nvPr/>
        </p:nvSpPr>
        <p:spPr>
          <a:xfrm>
            <a:off x="3882634" y="1002781"/>
            <a:ext cx="5131800" cy="3847800"/>
          </a:xfrm>
          <a:prstGeom prst="rect">
            <a:avLst/>
          </a:prstGeom>
          <a:solidFill>
            <a:schemeClr val="lt2"/>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123" name="Google Shape;123;p11"/>
          <p:cNvPicPr preferRelativeResize="0"/>
          <p:nvPr/>
        </p:nvPicPr>
        <p:blipFill rotWithShape="1">
          <a:blip r:embed="rId4">
            <a:alphaModFix/>
          </a:blip>
          <a:srcRect b="0" l="0" r="0" t="0"/>
          <a:stretch/>
        </p:blipFill>
        <p:spPr>
          <a:xfrm>
            <a:off x="8465716" y="94663"/>
            <a:ext cx="548640" cy="548640"/>
          </a:xfrm>
          <a:prstGeom prst="rect">
            <a:avLst/>
          </a:prstGeom>
          <a:noFill/>
          <a:ln>
            <a:noFill/>
          </a:ln>
        </p:spPr>
      </p:pic>
      <p:pic>
        <p:nvPicPr>
          <p:cNvPr id="124" name="Google Shape;124;p11"/>
          <p:cNvPicPr preferRelativeResize="0"/>
          <p:nvPr/>
        </p:nvPicPr>
        <p:blipFill rotWithShape="1">
          <a:blip r:embed="rId5">
            <a:alphaModFix/>
          </a:blip>
          <a:srcRect b="0" l="0" r="0" t="0"/>
          <a:stretch/>
        </p:blipFill>
        <p:spPr>
          <a:xfrm>
            <a:off x="99056" y="97739"/>
            <a:ext cx="548640" cy="548640"/>
          </a:xfrm>
          <a:prstGeom prst="rect">
            <a:avLst/>
          </a:prstGeom>
          <a:noFill/>
          <a:ln>
            <a:noFill/>
          </a:ln>
        </p:spPr>
      </p:pic>
      <p:cxnSp>
        <p:nvCxnSpPr>
          <p:cNvPr id="125" name="Google Shape;125;p11"/>
          <p:cNvCxnSpPr/>
          <p:nvPr/>
        </p:nvCxnSpPr>
        <p:spPr>
          <a:xfrm>
            <a:off x="62040" y="1336069"/>
            <a:ext cx="3280200" cy="0"/>
          </a:xfrm>
          <a:prstGeom prst="straightConnector1">
            <a:avLst/>
          </a:prstGeom>
          <a:noFill/>
          <a:ln cap="flat" cmpd="sng" w="19050">
            <a:solidFill>
              <a:srgbClr val="00B050"/>
            </a:solidFill>
            <a:prstDash val="solid"/>
            <a:miter lim="800000"/>
            <a:headEnd len="sm" w="sm" type="none"/>
            <a:tailEnd len="sm" w="sm" type="none"/>
          </a:ln>
        </p:spPr>
      </p:cxnSp>
      <p:cxnSp>
        <p:nvCxnSpPr>
          <p:cNvPr id="126" name="Google Shape;126;p11"/>
          <p:cNvCxnSpPr/>
          <p:nvPr/>
        </p:nvCxnSpPr>
        <p:spPr>
          <a:xfrm flipH="1" rot="10800000">
            <a:off x="34447" y="4096952"/>
            <a:ext cx="3307800" cy="1200"/>
          </a:xfrm>
          <a:prstGeom prst="straightConnector1">
            <a:avLst/>
          </a:prstGeom>
          <a:noFill/>
          <a:ln cap="flat" cmpd="sng" w="19050">
            <a:solidFill>
              <a:srgbClr val="00B050"/>
            </a:solidFill>
            <a:prstDash val="solid"/>
            <a:miter lim="800000"/>
            <a:headEnd len="sm" w="sm" type="none"/>
            <a:tailEnd len="sm" w="sm" type="none"/>
          </a:ln>
        </p:spPr>
      </p:cxnSp>
      <p:grpSp>
        <p:nvGrpSpPr>
          <p:cNvPr id="127" name="Google Shape;127;p11"/>
          <p:cNvGrpSpPr/>
          <p:nvPr/>
        </p:nvGrpSpPr>
        <p:grpSpPr>
          <a:xfrm>
            <a:off x="3984521" y="4866532"/>
            <a:ext cx="5080678" cy="284625"/>
            <a:chOff x="-957943" y="6483213"/>
            <a:chExt cx="6737407" cy="379500"/>
          </a:xfrm>
        </p:grpSpPr>
        <p:sp>
          <p:nvSpPr>
            <p:cNvPr id="128" name="Google Shape;128;p11"/>
            <p:cNvSpPr txBox="1"/>
            <p:nvPr/>
          </p:nvSpPr>
          <p:spPr>
            <a:xfrm>
              <a:off x="-957943" y="6483213"/>
              <a:ext cx="6333300" cy="379500"/>
            </a:xfrm>
            <a:prstGeom prst="rect">
              <a:avLst/>
            </a:prstGeom>
            <a:solidFill>
              <a:srgbClr val="A5A5A5">
                <a:alpha val="0"/>
              </a:srgbClr>
            </a:solid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r>
                <a:rPr b="0" i="0" lang="en" sz="1400" u="none" cap="none" strike="noStrike">
                  <a:solidFill>
                    <a:srgbClr val="FFFFFF"/>
                  </a:solidFill>
                  <a:latin typeface="Arial"/>
                  <a:ea typeface="Arial"/>
                  <a:cs typeface="Arial"/>
                  <a:sym typeface="Arial"/>
                </a:rPr>
                <a:t>National Weather Service |  Juneau, AK  |</a:t>
              </a:r>
              <a:endParaRPr b="0" i="0" sz="1100" u="none" cap="none" strike="noStrike">
                <a:solidFill>
                  <a:srgbClr val="FFFFFF"/>
                </a:solidFill>
                <a:latin typeface="Arial"/>
                <a:ea typeface="Arial"/>
                <a:cs typeface="Arial"/>
                <a:sym typeface="Arial"/>
              </a:endParaRPr>
            </a:p>
          </p:txBody>
        </p:sp>
        <p:sp>
          <p:nvSpPr>
            <p:cNvPr id="129" name="Google Shape;129;p11"/>
            <p:cNvSpPr txBox="1"/>
            <p:nvPr/>
          </p:nvSpPr>
          <p:spPr>
            <a:xfrm>
              <a:off x="3466464" y="6501505"/>
              <a:ext cx="2313000" cy="315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7F7F7F"/>
                </a:buClr>
                <a:buSzPts val="1200"/>
                <a:buFont typeface="Arial"/>
                <a:buNone/>
              </a:pPr>
              <a:r>
                <a:rPr b="0" i="0" lang="en" sz="1200" u="none" cap="none" strike="noStrike">
                  <a:solidFill>
                    <a:srgbClr val="FFFFFF"/>
                  </a:solidFill>
                  <a:latin typeface="Arial"/>
                  <a:ea typeface="Arial"/>
                  <a:cs typeface="Arial"/>
                  <a:sym typeface="Arial"/>
                </a:rPr>
                <a:t>weather.gov/juneau</a:t>
              </a:r>
              <a:endParaRPr b="0" i="0" sz="1200" u="none" cap="none" strike="noStrike">
                <a:solidFill>
                  <a:srgbClr val="FFFFFF"/>
                </a:solidFill>
                <a:latin typeface="Arial"/>
                <a:ea typeface="Arial"/>
                <a:cs typeface="Arial"/>
                <a:sym typeface="Arial"/>
              </a:endParaRPr>
            </a:p>
          </p:txBody>
        </p:sp>
        <p:pic>
          <p:nvPicPr>
            <p:cNvPr descr="C:\Users\Nicole.Ferrin\AppData\Local\Microsoft\Windows\Temporary Internet Files\Content.IE5\94GN53DD\icon___internet_by_liuyanghejerry-d4955n5[1].png" id="130" name="Google Shape;130;p11"/>
            <p:cNvPicPr preferRelativeResize="0"/>
            <p:nvPr/>
          </p:nvPicPr>
          <p:blipFill rotWithShape="1">
            <a:blip r:embed="rId6">
              <a:alphaModFix/>
            </a:blip>
            <a:srcRect b="0" l="0" r="0" t="0"/>
            <a:stretch/>
          </p:blipFill>
          <p:spPr>
            <a:xfrm>
              <a:off x="5435120" y="6555902"/>
              <a:ext cx="231891" cy="238107"/>
            </a:xfrm>
            <a:prstGeom prst="rect">
              <a:avLst/>
            </a:prstGeom>
            <a:noFill/>
            <a:ln>
              <a:noFill/>
            </a:ln>
            <a:effectLst>
              <a:outerShdw blurRad="50800" rotWithShape="0" algn="tl" dir="2700000" dist="38100">
                <a:srgbClr val="000000">
                  <a:alpha val="40000"/>
                </a:srgbClr>
              </a:outerShdw>
            </a:effectLst>
          </p:spPr>
        </p:pic>
      </p:grpSp>
      <p:pic>
        <p:nvPicPr>
          <p:cNvPr id="131" name="Google Shape;131;p11"/>
          <p:cNvPicPr preferRelativeResize="0"/>
          <p:nvPr/>
        </p:nvPicPr>
        <p:blipFill rotWithShape="1">
          <a:blip r:embed="rId7">
            <a:alphaModFix/>
          </a:blip>
          <a:srcRect b="0" l="0" r="0" t="0"/>
          <a:stretch/>
        </p:blipFill>
        <p:spPr>
          <a:xfrm>
            <a:off x="34447" y="2556650"/>
            <a:ext cx="548640" cy="548640"/>
          </a:xfrm>
          <a:prstGeom prst="rect">
            <a:avLst/>
          </a:prstGeom>
          <a:noFill/>
          <a:ln>
            <a:noFill/>
          </a:ln>
        </p:spPr>
      </p:pic>
      <p:sp>
        <p:nvSpPr>
          <p:cNvPr id="132" name="Google Shape;132;p11"/>
          <p:cNvSpPr txBox="1"/>
          <p:nvPr/>
        </p:nvSpPr>
        <p:spPr>
          <a:xfrm>
            <a:off x="5425633" y="2360012"/>
            <a:ext cx="19680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Insert graphic or image</a:t>
            </a:r>
            <a:endParaRPr b="0" i="0" sz="1400" u="none" cap="none" strike="noStrike">
              <a:solidFill>
                <a:srgbClr val="000000"/>
              </a:solidFill>
              <a:latin typeface="Arial"/>
              <a:ea typeface="Arial"/>
              <a:cs typeface="Arial"/>
              <a:sym typeface="Arial"/>
            </a:endParaRPr>
          </a:p>
        </p:txBody>
      </p:sp>
      <p:sp>
        <p:nvSpPr>
          <p:cNvPr id="133" name="Google Shape;133;p11"/>
          <p:cNvSpPr txBox="1"/>
          <p:nvPr/>
        </p:nvSpPr>
        <p:spPr>
          <a:xfrm>
            <a:off x="-20255" y="1056226"/>
            <a:ext cx="3012000" cy="300000"/>
          </a:xfrm>
          <a:prstGeom prst="rect">
            <a:avLst/>
          </a:prstGeom>
          <a:noFill/>
          <a:ln>
            <a:noFill/>
          </a:ln>
          <a:effectLst>
            <a:outerShdw blurRad="50800" rotWithShape="0" algn="tl" dir="2700000" dist="38100">
              <a:srgbClr val="000000">
                <a:alpha val="40000"/>
              </a:srgbClr>
            </a:outerShdw>
          </a:effectLst>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FF00"/>
              </a:buClr>
              <a:buSzPts val="1500"/>
              <a:buFont typeface="Arial"/>
              <a:buNone/>
            </a:pPr>
            <a:r>
              <a:rPr b="1" i="0" lang="en" sz="1500" u="none" cap="none" strike="noStrike">
                <a:solidFill>
                  <a:srgbClr val="00B050"/>
                </a:solidFill>
                <a:latin typeface="Arial"/>
                <a:ea typeface="Arial"/>
                <a:cs typeface="Arial"/>
                <a:sym typeface="Arial"/>
              </a:rPr>
              <a:t>Threat Information</a:t>
            </a:r>
            <a:endParaRPr b="1" i="0" sz="1500" u="none" cap="none" strike="noStrike">
              <a:solidFill>
                <a:srgbClr val="00B050"/>
              </a:solidFill>
              <a:latin typeface="Arial"/>
              <a:ea typeface="Arial"/>
              <a:cs typeface="Arial"/>
              <a:sym typeface="Arial"/>
            </a:endParaRPr>
          </a:p>
        </p:txBody>
      </p:sp>
      <p:pic>
        <p:nvPicPr>
          <p:cNvPr descr="Z:\a\SevereWx\flood.png" id="134" name="Google Shape;134;p11"/>
          <p:cNvPicPr preferRelativeResize="0"/>
          <p:nvPr/>
        </p:nvPicPr>
        <p:blipFill rotWithShape="1">
          <a:blip r:embed="rId8">
            <a:alphaModFix/>
          </a:blip>
          <a:srcRect b="0" l="0" r="0" t="0"/>
          <a:stretch/>
        </p:blipFill>
        <p:spPr>
          <a:xfrm>
            <a:off x="69122" y="1384393"/>
            <a:ext cx="656705" cy="547769"/>
          </a:xfrm>
          <a:prstGeom prst="rect">
            <a:avLst/>
          </a:prstGeom>
          <a:noFill/>
          <a:ln>
            <a:noFill/>
          </a:ln>
        </p:spPr>
      </p:pic>
      <p:pic>
        <p:nvPicPr>
          <p:cNvPr id="135" name="Google Shape;135;p11"/>
          <p:cNvPicPr preferRelativeResize="0"/>
          <p:nvPr/>
        </p:nvPicPr>
        <p:blipFill rotWithShape="1">
          <a:blip r:embed="rId9">
            <a:alphaModFix/>
          </a:blip>
          <a:srcRect b="0" l="0" r="0" t="0"/>
          <a:stretch/>
        </p:blipFill>
        <p:spPr>
          <a:xfrm>
            <a:off x="45023" y="4012335"/>
            <a:ext cx="656705" cy="656705"/>
          </a:xfrm>
          <a:prstGeom prst="rect">
            <a:avLst/>
          </a:prstGeom>
          <a:noFill/>
          <a:ln>
            <a:noFill/>
          </a:ln>
        </p:spPr>
      </p:pic>
      <p:pic>
        <p:nvPicPr>
          <p:cNvPr id="136" name="Google Shape;136;p11"/>
          <p:cNvPicPr preferRelativeResize="0"/>
          <p:nvPr/>
        </p:nvPicPr>
        <p:blipFill>
          <a:blip r:embed="rId10">
            <a:alphaModFix/>
          </a:blip>
          <a:stretch>
            <a:fillRect/>
          </a:stretch>
        </p:blipFill>
        <p:spPr>
          <a:xfrm>
            <a:off x="3913325" y="1018425"/>
            <a:ext cx="5080673" cy="3810501"/>
          </a:xfrm>
          <a:prstGeom prst="rect">
            <a:avLst/>
          </a:prstGeom>
          <a:noFill/>
          <a:ln cap="flat" cmpd="sng" w="12700">
            <a:solidFill>
              <a:srgbClr val="FFFFFF"/>
            </a:solidFill>
            <a:prstDash val="solid"/>
            <a:miter lim="8000"/>
            <a:headEnd len="sm" w="sm" type="none"/>
            <a:tailEnd len="sm" w="sm" type="none"/>
          </a:ln>
        </p:spPr>
      </p:pic>
      <p:sp>
        <p:nvSpPr>
          <p:cNvPr id="137" name="Google Shape;137;p11" title="DateStamp"/>
          <p:cNvSpPr txBox="1"/>
          <p:nvPr/>
        </p:nvSpPr>
        <p:spPr>
          <a:xfrm>
            <a:off x="5715000" y="698500"/>
            <a:ext cx="3810000" cy="7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rPr>
              <a:t>Issued: 12/12/2021 9:19 PM AKST</a:t>
            </a:r>
            <a:endParaRPr sz="1600">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Master">
  <a:themeElements>
    <a:clrScheme name="Simple Light">
      <a:dk1>
        <a:srgbClr val="000000"/>
      </a:dk1>
      <a:lt1>
        <a:srgbClr val="FFFFFF"/>
      </a:lt1>
      <a:dk2>
        <a:srgbClr val="595959"/>
      </a:dk2>
      <a:lt2>
        <a:srgbClr val="EEEEEE"/>
      </a:lt2>
      <a:accent1>
        <a:srgbClr val="F08C0D"/>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